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25" r:id="rId2"/>
    <p:sldId id="262" r:id="rId3"/>
    <p:sldId id="326" r:id="rId4"/>
    <p:sldId id="263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02" r:id="rId26"/>
    <p:sldId id="303" r:id="rId27"/>
    <p:sldId id="347" r:id="rId28"/>
    <p:sldId id="348" r:id="rId29"/>
    <p:sldId id="349" r:id="rId30"/>
    <p:sldId id="365" r:id="rId31"/>
    <p:sldId id="350" r:id="rId32"/>
    <p:sldId id="351" r:id="rId33"/>
    <p:sldId id="352" r:id="rId34"/>
    <p:sldId id="366" r:id="rId35"/>
    <p:sldId id="356" r:id="rId36"/>
    <p:sldId id="353" r:id="rId37"/>
    <p:sldId id="354" r:id="rId38"/>
    <p:sldId id="367" r:id="rId39"/>
    <p:sldId id="368" r:id="rId40"/>
    <p:sldId id="369" r:id="rId41"/>
    <p:sldId id="357" r:id="rId42"/>
    <p:sldId id="361" r:id="rId43"/>
    <p:sldId id="358" r:id="rId44"/>
    <p:sldId id="359" r:id="rId45"/>
    <p:sldId id="360" r:id="rId46"/>
    <p:sldId id="362" r:id="rId47"/>
    <p:sldId id="363" r:id="rId48"/>
    <p:sldId id="36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D6211-4419-4271-9159-258E5EAA8B1E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C295C-DB9F-4B91-A52E-01C8D4BCC2A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56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12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07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39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76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43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83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38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89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7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47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42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91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6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1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66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02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45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82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10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2F4DC0-6500-4096-8790-2BF4900BE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033A98-48CE-4F87-BB6C-3D4511E90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217CC0-A516-49BC-BDA4-A1369417C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0725-CE23-4C2C-BCF6-8CB007EC5C4D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AADE30-FD07-4F45-AB72-0EE98D6C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99C586-D4D6-4BF6-8EE1-CA29B72A0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429-6FFF-4238-AD1E-EF68EA2CE2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11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6978C1-D463-4C44-9BAD-E4AED06C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A6E618B-92D7-4B4B-9EAF-1EADA181B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BB91B7-DABE-4B1B-B49F-F25778C6F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0725-CE23-4C2C-BCF6-8CB007EC5C4D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6932F1-8BD1-45FE-95DC-16E3C512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8574A3-9601-43C5-BBC6-772AC072B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429-6FFF-4238-AD1E-EF68EA2CE2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14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9B30552-C8F6-445C-8D00-D543257E33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F57E6F9-799A-4075-B4B0-B3E1F93A5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000521-3011-4B0D-A6FB-E5108DE6C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0725-CE23-4C2C-BCF6-8CB007EC5C4D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E3BE22-8400-4CF8-95A7-5498EB606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533B7C-7406-45FB-86D6-CD399D58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429-6FFF-4238-AD1E-EF68EA2CE2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3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A8AE7-C698-48BA-9A06-2E191C93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9EE129-BA49-4661-843B-1BF0C563A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B38EEE-7FB7-47C8-831A-74739F502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0725-CE23-4C2C-BCF6-8CB007EC5C4D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4BF484-D777-44A9-BB7C-DD78C28D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ED937A-B3BD-46F4-B0FC-7633698F1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429-6FFF-4238-AD1E-EF68EA2CE2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0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1634B9-1577-4D6C-A37F-87470648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A67C91-F0F3-4F92-B442-F14155356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B6D628-F596-4017-AA94-897CB66A0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0725-CE23-4C2C-BCF6-8CB007EC5C4D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3859DD-5FE3-4860-B950-E1ACCBE3E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ACEA30-48FC-457B-AB71-D3A72CD8B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429-6FFF-4238-AD1E-EF68EA2CE2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6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E1022-0023-4474-8B03-22EFB633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05903-8EE3-40F3-AE5C-E8FC92E3BE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4EB3D2E-781C-4C6A-87A5-26E0A9F0B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2DBFB0-8E07-430E-BC7D-AA6D2FB57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0725-CE23-4C2C-BCF6-8CB007EC5C4D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76DC01B-118A-4096-9DEF-9484235B5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9F43A8-2F63-4D9E-A1BE-24396D86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429-6FFF-4238-AD1E-EF68EA2CE2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41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C3E7D4-F8C8-4BDA-A19F-5B0C6F12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626AA2-7DC9-4CE4-A8E8-3F08203DC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8BD0140-19E2-412B-9FE7-E00CB3BF4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DF24D54-7107-4413-BE2A-D93209D69B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E3E95A0-533E-4E6A-9FA2-883C1F16CF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C504BC5-EA87-4844-8C83-276DC589B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0725-CE23-4C2C-BCF6-8CB007EC5C4D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24DBADA-6110-4114-8493-3BB9BD6E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D24B3CE-D3CA-4BBF-B59D-B08126E0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429-6FFF-4238-AD1E-EF68EA2CE2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15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241FC-E213-4A76-8B0C-6B1CD12F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5DDCFC4-1599-45FE-8425-C3E0DF5FA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0725-CE23-4C2C-BCF6-8CB007EC5C4D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87B1483-33DE-4839-8C97-D781B4A8A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8E681C-5D06-4ACB-B4B3-05499414B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429-6FFF-4238-AD1E-EF68EA2CE2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4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5970635-ECB1-4C63-9C36-28649F6BB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0725-CE23-4C2C-BCF6-8CB007EC5C4D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878E447-8F70-4791-97B7-DE9EA9919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F0DBDA-7048-47A8-89CE-B8E36D29B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429-6FFF-4238-AD1E-EF68EA2CE2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88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75B3AA-D067-401E-B727-29D152120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06A3D7-3E7F-4928-BA7A-475BDE952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3F8DF1E-AAFE-4CB1-BB9A-43CAE41E8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1B59673-2B26-4DD3-B15A-E1587B6A6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0725-CE23-4C2C-BCF6-8CB007EC5C4D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5CFE2D-55A3-4948-937A-EA8887DAD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FBF18B-CA74-40C1-9ACA-7DF0E254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429-6FFF-4238-AD1E-EF68EA2CE2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3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122056-6C85-450C-A42F-D329C5813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457A3D3-9FF2-4EB7-8FFE-70E3EE86CF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491E833-C30B-4D7C-AF86-CDA295367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409B6F-7C57-47A3-BC0A-1BF8095CC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0725-CE23-4C2C-BCF6-8CB007EC5C4D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A2042BC-0C7E-4FAB-AB13-7DC3F312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A85196-1AB8-4A7F-B8B9-123E873C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429-6FFF-4238-AD1E-EF68EA2CE2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9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F47841B-3694-4389-8926-2DBD8B1C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74A8E3-1E22-480E-A875-5E5BB6560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E179E7-A735-4AD9-8195-64E7E20BCF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20725-CE23-4C2C-BCF6-8CB007EC5C4D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0A63F2-AEAD-4150-BE72-20D2A2965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77DA8F-42A6-457E-9EF9-E19822569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29429-6FFF-4238-AD1E-EF68EA2CE2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0DFBE-128A-43E9-B4C0-FDBE69EED9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/>
              <a:t>Visión</a:t>
            </a:r>
            <a:r>
              <a:rPr lang="en-US" b="1" dirty="0"/>
              <a:t> Artificial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2F98D6-673A-444A-A01D-625B0F16ED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VAI92-1</a:t>
            </a:r>
          </a:p>
          <a:p>
            <a:r>
              <a:rPr lang="en-US" dirty="0"/>
              <a:t>MARIA CONSTANZA TORRES MADROÑERO</a:t>
            </a:r>
          </a:p>
          <a:p>
            <a:r>
              <a:rPr lang="en-US" dirty="0"/>
              <a:t>mariatorres@itm.edu.co</a:t>
            </a:r>
          </a:p>
        </p:txBody>
      </p:sp>
    </p:spTree>
    <p:extLst>
      <p:ext uri="{BB962C8B-B14F-4D97-AF65-F5344CB8AC3E}">
        <p14:creationId xmlns:p14="http://schemas.microsoft.com/office/powerpoint/2010/main" val="733230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Representación digital de una imagen</a:t>
            </a:r>
            <a:endParaRPr lang="es-419"/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3ABDEC15-AA9E-44F3-95AA-77E574DE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s-419" sz="3600" dirty="0"/>
              <a:t>Formatos de Imágenes Digitales</a:t>
            </a:r>
          </a:p>
          <a:p>
            <a:pPr marL="457200" lvl="1" indent="0">
              <a:buNone/>
            </a:pPr>
            <a:r>
              <a:rPr lang="es-419" sz="3600" dirty="0">
                <a:cs typeface="Calibri"/>
              </a:rPr>
              <a:t>BITMAP</a:t>
            </a:r>
          </a:p>
          <a:p>
            <a:pPr lvl="1"/>
            <a:r>
              <a:rPr lang="es-419" sz="3600" b="1" dirty="0">
                <a:cs typeface="Calibri"/>
              </a:rPr>
              <a:t>BMP:</a:t>
            </a:r>
            <a:r>
              <a:rPr lang="es-419" sz="3600" dirty="0">
                <a:cs typeface="Calibri"/>
              </a:rPr>
              <a:t> formato nativo de Windows. Admite hasta 16,7 millones de colores pero el tamaño de los archivo tiene gran peso.</a:t>
            </a:r>
          </a:p>
          <a:p>
            <a:pPr lvl="1"/>
            <a:r>
              <a:rPr lang="es-419" sz="3600" b="1" dirty="0">
                <a:cs typeface="Calibri"/>
              </a:rPr>
              <a:t>GIF:</a:t>
            </a:r>
            <a:r>
              <a:rPr lang="es-419" sz="3600" dirty="0">
                <a:cs typeface="Calibri"/>
              </a:rPr>
              <a:t> formato ampliamente utilizado en Internet. Admite tan sólo 256 colores.</a:t>
            </a:r>
            <a:endParaRPr lang="es-419" sz="3200" dirty="0"/>
          </a:p>
        </p:txBody>
      </p:sp>
    </p:spTree>
    <p:extLst>
      <p:ext uri="{BB962C8B-B14F-4D97-AF65-F5344CB8AC3E}">
        <p14:creationId xmlns:p14="http://schemas.microsoft.com/office/powerpoint/2010/main" val="3900582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Representación digital de una imagen</a:t>
            </a:r>
            <a:endParaRPr lang="es-419"/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3ABDEC15-AA9E-44F3-95AA-77E574DE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s-419" sz="3600" dirty="0"/>
              <a:t>Formatos de Imágenes Digitales</a:t>
            </a:r>
          </a:p>
          <a:p>
            <a:pPr marL="457200" lvl="1" indent="0">
              <a:buNone/>
            </a:pPr>
            <a:r>
              <a:rPr lang="es-419" sz="3600" dirty="0">
                <a:cs typeface="Calibri"/>
              </a:rPr>
              <a:t>BITMAP</a:t>
            </a:r>
          </a:p>
          <a:p>
            <a:pPr lvl="1"/>
            <a:r>
              <a:rPr lang="es-419" sz="3600" b="1" dirty="0">
                <a:cs typeface="Calibri"/>
              </a:rPr>
              <a:t>TIFF</a:t>
            </a:r>
            <a:r>
              <a:rPr lang="es-419" sz="3600" dirty="0">
                <a:cs typeface="Calibri"/>
              </a:rPr>
              <a:t>: recomendado para trabajos de gran calidad de imprenta. Admite compresión sin perdida de calidad.</a:t>
            </a:r>
          </a:p>
          <a:p>
            <a:pPr lvl="1"/>
            <a:r>
              <a:rPr lang="es-419" sz="3600" b="1" dirty="0">
                <a:cs typeface="Calibri"/>
              </a:rPr>
              <a:t>JPEG</a:t>
            </a:r>
            <a:r>
              <a:rPr lang="es-419" sz="3600" dirty="0">
                <a:cs typeface="Calibri"/>
              </a:rPr>
              <a:t>: formato de compresión de imágenes más eficiente. Al guardar una imagen en este formato debemos especificar la cantidad de compresión a emplear. </a:t>
            </a:r>
            <a:endParaRPr lang="es-419" sz="3200" dirty="0"/>
          </a:p>
        </p:txBody>
      </p:sp>
    </p:spTree>
    <p:extLst>
      <p:ext uri="{BB962C8B-B14F-4D97-AF65-F5344CB8AC3E}">
        <p14:creationId xmlns:p14="http://schemas.microsoft.com/office/powerpoint/2010/main" val="2049766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Representación digital de una imagen</a:t>
            </a:r>
            <a:endParaRPr lang="es-419"/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3ABDEC15-AA9E-44F3-95AA-77E574DE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s-419" sz="3600" dirty="0"/>
              <a:t>Formatos de Imágenes Digitales</a:t>
            </a:r>
          </a:p>
          <a:p>
            <a:pPr marL="457200" lvl="1" indent="0">
              <a:buNone/>
            </a:pPr>
            <a:r>
              <a:rPr lang="es-419" sz="3600" dirty="0">
                <a:cs typeface="Calibri"/>
              </a:rPr>
              <a:t>BITMAP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586A613-D35A-444D-80E3-B746D4A6B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19" y="2528147"/>
            <a:ext cx="8481762" cy="388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95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61F19C7-BE2B-4A0A-A50F-87767CE73F30}"/>
              </a:ext>
            </a:extLst>
          </p:cNvPr>
          <p:cNvCxnSpPr/>
          <p:nvPr/>
        </p:nvCxnSpPr>
        <p:spPr>
          <a:xfrm>
            <a:off x="1399309" y="1690688"/>
            <a:ext cx="0" cy="411480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815C636B-5BC2-4E36-84BF-3EE1B8366495}"/>
              </a:ext>
            </a:extLst>
          </p:cNvPr>
          <p:cNvSpPr/>
          <p:nvPr/>
        </p:nvSpPr>
        <p:spPr>
          <a:xfrm>
            <a:off x="1262149" y="1553528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89AD76-4E9A-4DF4-8317-043B714A8D85}"/>
              </a:ext>
            </a:extLst>
          </p:cNvPr>
          <p:cNvSpPr txBox="1"/>
          <p:nvPr/>
        </p:nvSpPr>
        <p:spPr>
          <a:xfrm>
            <a:off x="1659774" y="1463600"/>
            <a:ext cx="4939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Representación</a:t>
            </a:r>
            <a:r>
              <a:rPr lang="en-US" sz="2400" dirty="0"/>
              <a:t> digital de una imagen 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2CCE005-064B-41BF-9F1B-83DDC3E6F65A}"/>
              </a:ext>
            </a:extLst>
          </p:cNvPr>
          <p:cNvSpPr/>
          <p:nvPr/>
        </p:nvSpPr>
        <p:spPr>
          <a:xfrm>
            <a:off x="1246910" y="2204692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A99E540-EA44-41F7-9EEE-47A017244D79}"/>
              </a:ext>
            </a:extLst>
          </p:cNvPr>
          <p:cNvSpPr txBox="1"/>
          <p:nvPr/>
        </p:nvSpPr>
        <p:spPr>
          <a:xfrm>
            <a:off x="1658390" y="2111019"/>
            <a:ext cx="4556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Procesamiento</a:t>
            </a:r>
            <a:r>
              <a:rPr lang="en-US" sz="2400" dirty="0"/>
              <a:t> </a:t>
            </a:r>
            <a:r>
              <a:rPr lang="en-US" sz="2400" dirty="0" err="1"/>
              <a:t>básico</a:t>
            </a:r>
            <a:r>
              <a:rPr lang="en-US" sz="2400" dirty="0"/>
              <a:t> de </a:t>
            </a:r>
            <a:r>
              <a:rPr lang="en-US" sz="2400" dirty="0" err="1"/>
              <a:t>imágenes</a:t>
            </a:r>
            <a:endParaRPr lang="en-US" sz="24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7AF673-E886-4052-AB5E-0B916DC3B9E2}"/>
              </a:ext>
            </a:extLst>
          </p:cNvPr>
          <p:cNvSpPr/>
          <p:nvPr/>
        </p:nvSpPr>
        <p:spPr>
          <a:xfrm>
            <a:off x="1246910" y="287909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2A162C8-50CE-4333-A8F0-206C2A97C4AD}"/>
              </a:ext>
            </a:extLst>
          </p:cNvPr>
          <p:cNvSpPr txBox="1"/>
          <p:nvPr/>
        </p:nvSpPr>
        <p:spPr>
          <a:xfrm>
            <a:off x="1690255" y="2814213"/>
            <a:ext cx="7006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negativo</a:t>
            </a:r>
            <a:r>
              <a:rPr lang="en-US" sz="2400" dirty="0"/>
              <a:t> de una imagen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083A3C4-A822-4AF9-8111-69C039CCCA37}"/>
              </a:ext>
            </a:extLst>
          </p:cNvPr>
          <p:cNvSpPr/>
          <p:nvPr/>
        </p:nvSpPr>
        <p:spPr>
          <a:xfrm>
            <a:off x="1262149" y="3594945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F0CBFF4-EF96-48A1-AEE6-9C8945BE2035}"/>
              </a:ext>
            </a:extLst>
          </p:cNvPr>
          <p:cNvSpPr txBox="1"/>
          <p:nvPr/>
        </p:nvSpPr>
        <p:spPr>
          <a:xfrm>
            <a:off x="1688868" y="3517407"/>
            <a:ext cx="6247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función</a:t>
            </a:r>
            <a:r>
              <a:rPr lang="en-US" sz="2400" dirty="0"/>
              <a:t> </a:t>
            </a:r>
            <a:r>
              <a:rPr lang="en-US" sz="2400" dirty="0" err="1"/>
              <a:t>logaritmo</a:t>
            </a:r>
            <a:endParaRPr lang="en-US" sz="24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512CDDA-E3F2-4CC1-BB03-78DEEE3ADC27}"/>
              </a:ext>
            </a:extLst>
          </p:cNvPr>
          <p:cNvSpPr/>
          <p:nvPr/>
        </p:nvSpPr>
        <p:spPr>
          <a:xfrm>
            <a:off x="1262149" y="4310799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68E9C1C-E5C8-4418-9E28-7ED7CBDB7935}"/>
              </a:ext>
            </a:extLst>
          </p:cNvPr>
          <p:cNvSpPr txBox="1"/>
          <p:nvPr/>
        </p:nvSpPr>
        <p:spPr>
          <a:xfrm>
            <a:off x="1688868" y="4863080"/>
            <a:ext cx="3907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lineal a </a:t>
            </a:r>
            <a:r>
              <a:rPr lang="en-US" sz="2400" dirty="0" err="1"/>
              <a:t>trozos</a:t>
            </a:r>
            <a:endParaRPr lang="en-US" sz="240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492F64A-0B53-41F9-97B5-F7481444B211}"/>
              </a:ext>
            </a:extLst>
          </p:cNvPr>
          <p:cNvSpPr/>
          <p:nvPr/>
        </p:nvSpPr>
        <p:spPr>
          <a:xfrm>
            <a:off x="1246910" y="4956753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80FFD8F-D30C-4238-BA1C-3E261AC13C9B}"/>
              </a:ext>
            </a:extLst>
          </p:cNvPr>
          <p:cNvSpPr txBox="1"/>
          <p:nvPr/>
        </p:nvSpPr>
        <p:spPr>
          <a:xfrm>
            <a:off x="1688868" y="4217126"/>
            <a:ext cx="692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transformación</a:t>
            </a:r>
            <a:r>
              <a:rPr lang="en-US" sz="2400" dirty="0"/>
              <a:t> gamma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D2A2554-C960-4F8E-92FA-E85D047CA0B7}"/>
              </a:ext>
            </a:extLst>
          </p:cNvPr>
          <p:cNvSpPr/>
          <p:nvPr/>
        </p:nvSpPr>
        <p:spPr>
          <a:xfrm>
            <a:off x="1246910" y="5636362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F74AD4F-7DAE-4C84-95D6-4F13F6170021}"/>
              </a:ext>
            </a:extLst>
          </p:cNvPr>
          <p:cNvSpPr txBox="1"/>
          <p:nvPr/>
        </p:nvSpPr>
        <p:spPr>
          <a:xfrm>
            <a:off x="1652849" y="5528986"/>
            <a:ext cx="3171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Fracción</a:t>
            </a:r>
            <a:r>
              <a:rPr lang="en-US" sz="2400" dirty="0"/>
              <a:t> de </a:t>
            </a:r>
            <a:r>
              <a:rPr lang="en-US" sz="2400" dirty="0" err="1"/>
              <a:t>nivel</a:t>
            </a:r>
            <a:r>
              <a:rPr lang="en-US" sz="2400" dirty="0"/>
              <a:t> de </a:t>
            </a:r>
            <a:r>
              <a:rPr lang="en-US" sz="2400" dirty="0" err="1"/>
              <a:t>gris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8039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636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120285"/>
            <a:ext cx="3348227" cy="2809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Procesamiento básico de imágenes</a:t>
            </a:r>
            <a:endParaRPr lang="en-US" sz="4000" kern="1200">
              <a:solidFill>
                <a:schemeClr val="bg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3ABDEC15-AA9E-44F3-95AA-77E574DE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3930160"/>
            <a:ext cx="3348228" cy="928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000" kern="120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Niveles de procesamiento </a:t>
            </a:r>
          </a:p>
        </p:txBody>
      </p:sp>
      <p:pic>
        <p:nvPicPr>
          <p:cNvPr id="3" name="Imagen 2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DA263EBB-68CD-49DC-AA60-7F60D62DD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6"/>
          <a:stretch/>
        </p:blipFill>
        <p:spPr>
          <a:xfrm>
            <a:off x="4796367" y="1381970"/>
            <a:ext cx="7395633" cy="447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23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 dirty="0"/>
              <a:t>Procesamiento básico de imágenes</a:t>
            </a:r>
            <a:endParaRPr lang="es-419" dirty="0"/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3ABDEC15-AA9E-44F3-95AA-77E574DE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0" lvl="1" indent="0">
              <a:buNone/>
            </a:pPr>
            <a:endParaRPr lang="es-419" sz="3600" dirty="0">
              <a:cs typeface="Calibri"/>
            </a:endParaRPr>
          </a:p>
          <a:p>
            <a:pPr marL="457200" lvl="1" indent="0">
              <a:buNone/>
            </a:pPr>
            <a:r>
              <a:rPr lang="es-419" sz="3600" dirty="0">
                <a:cs typeface="Calibri"/>
              </a:rPr>
              <a:t>Pre-procesamiento</a:t>
            </a:r>
          </a:p>
          <a:p>
            <a:pPr lvl="1"/>
            <a:r>
              <a:rPr lang="es-419" sz="3600" dirty="0">
                <a:cs typeface="Calibri"/>
              </a:rPr>
              <a:t>Busca mejorar la calidad y/o apariencia de la imagen original</a:t>
            </a:r>
          </a:p>
          <a:p>
            <a:pPr lvl="1"/>
            <a:r>
              <a:rPr lang="es-419" sz="3600" dirty="0">
                <a:cs typeface="Calibri"/>
              </a:rPr>
              <a:t>El pre-procesamiento resalta ciertas características de una imagen (bordes, contraste,…) y oculta o eliminar otras (ej. Ruido)</a:t>
            </a:r>
          </a:p>
          <a:p>
            <a:pPr lvl="1"/>
            <a:r>
              <a:rPr lang="es-419" sz="3600" dirty="0">
                <a:cs typeface="Calibri"/>
              </a:rPr>
              <a:t>Etapa previa necesaria para otras fases de procesamiento de imágenes (segmentación, extracción de características, reconocimiento e interpretación)</a:t>
            </a:r>
            <a:endParaRPr lang="es-419" sz="3200" dirty="0"/>
          </a:p>
        </p:txBody>
      </p:sp>
    </p:spTree>
    <p:extLst>
      <p:ext uri="{BB962C8B-B14F-4D97-AF65-F5344CB8AC3E}">
        <p14:creationId xmlns:p14="http://schemas.microsoft.com/office/powerpoint/2010/main" val="327442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7F4DDC-269E-4D7E-9AB8-DD86DEBB7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419225"/>
            <a:ext cx="936307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44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</a:t>
            </a:r>
          </a:p>
          <a:p>
            <a:pPr lvl="1"/>
            <a:r>
              <a:rPr lang="es-419" sz="3200" dirty="0">
                <a:cs typeface="Calibri"/>
              </a:rPr>
              <a:t>Las técnicas de pre-procesamiento se orientan a un problema o aplicación especifica</a:t>
            </a:r>
          </a:p>
          <a:p>
            <a:pPr lvl="1"/>
            <a:r>
              <a:rPr lang="es-419" sz="3200" dirty="0">
                <a:cs typeface="Calibri"/>
              </a:rPr>
              <a:t>Las técnicas de realce se dividen en dos categorías</a:t>
            </a:r>
          </a:p>
          <a:p>
            <a:pPr lvl="2"/>
            <a:r>
              <a:rPr lang="es-419" sz="3200" u="sng" dirty="0">
                <a:cs typeface="Calibri"/>
              </a:rPr>
              <a:t>Técnicas en el dominio del espacio</a:t>
            </a:r>
            <a:r>
              <a:rPr lang="es-419" sz="3200" dirty="0">
                <a:cs typeface="Calibri"/>
              </a:rPr>
              <a:t>: Opera directamente sobre los pixeles</a:t>
            </a:r>
          </a:p>
          <a:p>
            <a:pPr lvl="2"/>
            <a:r>
              <a:rPr lang="es-419" sz="3200" u="sng" dirty="0">
                <a:cs typeface="Calibri"/>
              </a:rPr>
              <a:t>Técnicas en el dominio de la frecuencia</a:t>
            </a:r>
            <a:r>
              <a:rPr lang="es-419" sz="3200" dirty="0">
                <a:cs typeface="Calibri"/>
              </a:rPr>
              <a:t>: se basan en transformadas como la de Fourier </a:t>
            </a:r>
            <a:endParaRPr lang="es-419" sz="3200" dirty="0"/>
          </a:p>
        </p:txBody>
      </p:sp>
    </p:spTree>
    <p:extLst>
      <p:ext uri="{BB962C8B-B14F-4D97-AF65-F5344CB8AC3E}">
        <p14:creationId xmlns:p14="http://schemas.microsoft.com/office/powerpoint/2010/main" val="1712225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Calidad de una imagen</a:t>
            </a:r>
          </a:p>
          <a:p>
            <a:pPr lvl="1"/>
            <a:r>
              <a:rPr lang="es-419" sz="3200" dirty="0">
                <a:cs typeface="Calibri"/>
              </a:rPr>
              <a:t>Para la visión humana</a:t>
            </a:r>
          </a:p>
          <a:p>
            <a:pPr lvl="2"/>
            <a:r>
              <a:rPr lang="es-419" sz="3200" dirty="0">
                <a:cs typeface="Calibri"/>
              </a:rPr>
              <a:t>La evaluación visual de la calidad de una imagen es subjetiva</a:t>
            </a:r>
          </a:p>
          <a:p>
            <a:pPr lvl="2"/>
            <a:r>
              <a:rPr lang="es-419" sz="3200" dirty="0">
                <a:cs typeface="Calibri"/>
              </a:rPr>
              <a:t>Es difícil estandarizar la definición de una buena imagen</a:t>
            </a:r>
          </a:p>
          <a:p>
            <a:pPr lvl="1"/>
            <a:r>
              <a:rPr lang="es-419" sz="3200" dirty="0">
                <a:cs typeface="Calibri"/>
              </a:rPr>
              <a:t>Para visión artificial</a:t>
            </a:r>
          </a:p>
          <a:p>
            <a:pPr lvl="2"/>
            <a:r>
              <a:rPr lang="es-419" sz="3200" dirty="0">
                <a:cs typeface="Calibri"/>
              </a:rPr>
              <a:t>La evaluación de la calidad resulta más fácil</a:t>
            </a:r>
          </a:p>
          <a:p>
            <a:pPr lvl="2"/>
            <a:r>
              <a:rPr lang="es-419" sz="3200" dirty="0">
                <a:cs typeface="Calibri"/>
              </a:rPr>
              <a:t>Una buena imagen es aquella que permite los mejores resultados de reconocimiento</a:t>
            </a:r>
            <a:endParaRPr lang="es-419" sz="3200" dirty="0"/>
          </a:p>
        </p:txBody>
      </p:sp>
    </p:spTree>
    <p:extLst>
      <p:ext uri="{BB962C8B-B14F-4D97-AF65-F5344CB8AC3E}">
        <p14:creationId xmlns:p14="http://schemas.microsoft.com/office/powerpoint/2010/main" val="309629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Dominio espacial</a:t>
            </a: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Las operaciones en el dominio del espacio operan directamente sobre los pixeles</a:t>
            </a:r>
          </a:p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lvl="1"/>
            <a:r>
              <a:rPr lang="es-419" sz="3200" i="1" dirty="0">
                <a:cs typeface="Calibri"/>
              </a:rPr>
              <a:t>f(</a:t>
            </a:r>
            <a:r>
              <a:rPr lang="es-419" sz="3200" i="1" dirty="0" err="1">
                <a:cs typeface="Calibri"/>
              </a:rPr>
              <a:t>x,y</a:t>
            </a:r>
            <a:r>
              <a:rPr lang="es-419" sz="3200" i="1" dirty="0">
                <a:cs typeface="Calibri"/>
              </a:rPr>
              <a:t>)</a:t>
            </a:r>
            <a:r>
              <a:rPr lang="es-419" sz="3200" dirty="0">
                <a:cs typeface="Calibri"/>
              </a:rPr>
              <a:t> es la imagen de entrada</a:t>
            </a:r>
          </a:p>
          <a:p>
            <a:pPr lvl="1"/>
            <a:r>
              <a:rPr lang="es-419" sz="3200" i="1" dirty="0">
                <a:cs typeface="Calibri"/>
              </a:rPr>
              <a:t>g(</a:t>
            </a:r>
            <a:r>
              <a:rPr lang="es-419" sz="3200" i="1" dirty="0" err="1">
                <a:cs typeface="Calibri"/>
              </a:rPr>
              <a:t>x,y</a:t>
            </a:r>
            <a:r>
              <a:rPr lang="es-419" sz="3200" i="1" dirty="0">
                <a:cs typeface="Calibri"/>
              </a:rPr>
              <a:t>) </a:t>
            </a:r>
            <a:r>
              <a:rPr lang="es-419" sz="3200" dirty="0">
                <a:cs typeface="Calibri"/>
              </a:rPr>
              <a:t>es la imagen procesada</a:t>
            </a:r>
          </a:p>
          <a:p>
            <a:pPr lvl="1"/>
            <a:r>
              <a:rPr lang="es-419" sz="3200" dirty="0">
                <a:cs typeface="Calibri"/>
              </a:rPr>
              <a:t>T es un operador en f definido sobre algún vecindario </a:t>
            </a:r>
            <a:r>
              <a:rPr lang="es-419" sz="3200" i="1" dirty="0">
                <a:cs typeface="Calibri"/>
              </a:rPr>
              <a:t>(</a:t>
            </a:r>
            <a:r>
              <a:rPr lang="es-419" sz="3200" i="1" dirty="0" err="1">
                <a:cs typeface="Calibri"/>
              </a:rPr>
              <a:t>x,y</a:t>
            </a:r>
            <a:r>
              <a:rPr lang="es-419" sz="3200" i="1" dirty="0">
                <a:cs typeface="Calibri"/>
              </a:rPr>
              <a:t>)</a:t>
            </a:r>
            <a:endParaRPr lang="es-419" sz="3200" i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3D6D21-A804-4295-9ADA-69241D851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714" y="2921143"/>
            <a:ext cx="3197391" cy="22129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D74A9A-303A-467C-B603-1C99FA2F6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075" y="3339204"/>
            <a:ext cx="24479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40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61F19C7-BE2B-4A0A-A50F-87767CE73F30}"/>
              </a:ext>
            </a:extLst>
          </p:cNvPr>
          <p:cNvCxnSpPr/>
          <p:nvPr/>
        </p:nvCxnSpPr>
        <p:spPr>
          <a:xfrm>
            <a:off x="1399309" y="1690688"/>
            <a:ext cx="0" cy="411480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815C636B-5BC2-4E36-84BF-3EE1B8366495}"/>
              </a:ext>
            </a:extLst>
          </p:cNvPr>
          <p:cNvSpPr/>
          <p:nvPr/>
        </p:nvSpPr>
        <p:spPr>
          <a:xfrm>
            <a:off x="1262149" y="1553528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89AD76-4E9A-4DF4-8317-043B714A8D85}"/>
              </a:ext>
            </a:extLst>
          </p:cNvPr>
          <p:cNvSpPr txBox="1"/>
          <p:nvPr/>
        </p:nvSpPr>
        <p:spPr>
          <a:xfrm>
            <a:off x="1659774" y="1463600"/>
            <a:ext cx="4939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Representación</a:t>
            </a:r>
            <a:r>
              <a:rPr lang="en-US" sz="2400" dirty="0"/>
              <a:t> digital de una imagen 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2CCE005-064B-41BF-9F1B-83DDC3E6F65A}"/>
              </a:ext>
            </a:extLst>
          </p:cNvPr>
          <p:cNvSpPr/>
          <p:nvPr/>
        </p:nvSpPr>
        <p:spPr>
          <a:xfrm>
            <a:off x="1246910" y="2204692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A99E540-EA44-41F7-9EEE-47A017244D79}"/>
              </a:ext>
            </a:extLst>
          </p:cNvPr>
          <p:cNvSpPr txBox="1"/>
          <p:nvPr/>
        </p:nvSpPr>
        <p:spPr>
          <a:xfrm>
            <a:off x="1658390" y="2111019"/>
            <a:ext cx="4556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Procesamiento</a:t>
            </a:r>
            <a:r>
              <a:rPr lang="en-US" sz="2400" dirty="0"/>
              <a:t> </a:t>
            </a:r>
            <a:r>
              <a:rPr lang="en-US" sz="2400" dirty="0" err="1"/>
              <a:t>básico</a:t>
            </a:r>
            <a:r>
              <a:rPr lang="en-US" sz="2400" dirty="0"/>
              <a:t> de </a:t>
            </a:r>
            <a:r>
              <a:rPr lang="en-US" sz="2400" dirty="0" err="1"/>
              <a:t>imágenes</a:t>
            </a:r>
            <a:endParaRPr lang="en-US" sz="24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7AF673-E886-4052-AB5E-0B916DC3B9E2}"/>
              </a:ext>
            </a:extLst>
          </p:cNvPr>
          <p:cNvSpPr/>
          <p:nvPr/>
        </p:nvSpPr>
        <p:spPr>
          <a:xfrm>
            <a:off x="1246910" y="287909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2A162C8-50CE-4333-A8F0-206C2A97C4AD}"/>
              </a:ext>
            </a:extLst>
          </p:cNvPr>
          <p:cNvSpPr txBox="1"/>
          <p:nvPr/>
        </p:nvSpPr>
        <p:spPr>
          <a:xfrm>
            <a:off x="1690255" y="2814213"/>
            <a:ext cx="7006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negativo</a:t>
            </a:r>
            <a:r>
              <a:rPr lang="en-US" sz="2400" dirty="0"/>
              <a:t> de una imagen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083A3C4-A822-4AF9-8111-69C039CCCA37}"/>
              </a:ext>
            </a:extLst>
          </p:cNvPr>
          <p:cNvSpPr/>
          <p:nvPr/>
        </p:nvSpPr>
        <p:spPr>
          <a:xfrm>
            <a:off x="1262149" y="3594945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F0CBFF4-EF96-48A1-AEE6-9C8945BE2035}"/>
              </a:ext>
            </a:extLst>
          </p:cNvPr>
          <p:cNvSpPr txBox="1"/>
          <p:nvPr/>
        </p:nvSpPr>
        <p:spPr>
          <a:xfrm>
            <a:off x="1688868" y="3517407"/>
            <a:ext cx="6247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función</a:t>
            </a:r>
            <a:r>
              <a:rPr lang="en-US" sz="2400" dirty="0"/>
              <a:t> </a:t>
            </a:r>
            <a:r>
              <a:rPr lang="en-US" sz="2400" dirty="0" err="1"/>
              <a:t>logaritmo</a:t>
            </a:r>
            <a:endParaRPr lang="en-US" sz="24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512CDDA-E3F2-4CC1-BB03-78DEEE3ADC27}"/>
              </a:ext>
            </a:extLst>
          </p:cNvPr>
          <p:cNvSpPr/>
          <p:nvPr/>
        </p:nvSpPr>
        <p:spPr>
          <a:xfrm>
            <a:off x="1262149" y="4310799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68E9C1C-E5C8-4418-9E28-7ED7CBDB7935}"/>
              </a:ext>
            </a:extLst>
          </p:cNvPr>
          <p:cNvSpPr txBox="1"/>
          <p:nvPr/>
        </p:nvSpPr>
        <p:spPr>
          <a:xfrm>
            <a:off x="1688868" y="4863080"/>
            <a:ext cx="3907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lineal a </a:t>
            </a:r>
            <a:r>
              <a:rPr lang="en-US" sz="2400" dirty="0" err="1"/>
              <a:t>trozos</a:t>
            </a:r>
            <a:endParaRPr lang="en-US" sz="240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492F64A-0B53-41F9-97B5-F7481444B211}"/>
              </a:ext>
            </a:extLst>
          </p:cNvPr>
          <p:cNvSpPr/>
          <p:nvPr/>
        </p:nvSpPr>
        <p:spPr>
          <a:xfrm>
            <a:off x="1246910" y="4956753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80FFD8F-D30C-4238-BA1C-3E261AC13C9B}"/>
              </a:ext>
            </a:extLst>
          </p:cNvPr>
          <p:cNvSpPr txBox="1"/>
          <p:nvPr/>
        </p:nvSpPr>
        <p:spPr>
          <a:xfrm>
            <a:off x="1688868" y="4217126"/>
            <a:ext cx="692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transformación</a:t>
            </a:r>
            <a:r>
              <a:rPr lang="en-US" sz="2400" dirty="0"/>
              <a:t> gamma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D2A2554-C960-4F8E-92FA-E85D047CA0B7}"/>
              </a:ext>
            </a:extLst>
          </p:cNvPr>
          <p:cNvSpPr/>
          <p:nvPr/>
        </p:nvSpPr>
        <p:spPr>
          <a:xfrm>
            <a:off x="1246910" y="5636362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F74AD4F-7DAE-4C84-95D6-4F13F6170021}"/>
              </a:ext>
            </a:extLst>
          </p:cNvPr>
          <p:cNvSpPr txBox="1"/>
          <p:nvPr/>
        </p:nvSpPr>
        <p:spPr>
          <a:xfrm>
            <a:off x="1652849" y="5528986"/>
            <a:ext cx="3171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Fracción</a:t>
            </a:r>
            <a:r>
              <a:rPr lang="en-US" sz="2400" dirty="0"/>
              <a:t> de </a:t>
            </a:r>
            <a:r>
              <a:rPr lang="en-US" sz="2400" dirty="0" err="1"/>
              <a:t>nivel</a:t>
            </a:r>
            <a:r>
              <a:rPr lang="en-US" sz="2400" dirty="0"/>
              <a:t> de </a:t>
            </a:r>
            <a:r>
              <a:rPr lang="en-US" sz="2400" dirty="0" err="1"/>
              <a:t>gris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0513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Dominio espacial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C945B5-963F-494A-9CD2-A34A69424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194" y="3618786"/>
            <a:ext cx="3503098" cy="303771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69696C4-C3B1-407C-8FCC-B043F5AF6B90}"/>
              </a:ext>
            </a:extLst>
          </p:cNvPr>
          <p:cNvSpPr/>
          <p:nvPr/>
        </p:nvSpPr>
        <p:spPr>
          <a:xfrm>
            <a:off x="0" y="2385283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s-419" sz="3200" dirty="0">
                <a:cs typeface="Calibri"/>
              </a:rPr>
              <a:t>Un pixel p(</a:t>
            </a:r>
            <a:r>
              <a:rPr lang="es-419" sz="3200" dirty="0" err="1">
                <a:cs typeface="Calibri"/>
              </a:rPr>
              <a:t>x,y</a:t>
            </a:r>
            <a:r>
              <a:rPr lang="es-419" sz="3200" dirty="0">
                <a:cs typeface="Calibri"/>
              </a:rPr>
              <a:t>) tiene 4 vecinos horizontales y verticales (4-vecinos)</a:t>
            </a:r>
            <a:endParaRPr lang="es-419" sz="32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6C86E00-6BB5-48C9-AAE0-F965994615AC}"/>
              </a:ext>
            </a:extLst>
          </p:cNvPr>
          <p:cNvSpPr/>
          <p:nvPr/>
        </p:nvSpPr>
        <p:spPr>
          <a:xfrm>
            <a:off x="5768119" y="2340387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s-419" sz="3200" dirty="0">
                <a:cs typeface="Calibri"/>
              </a:rPr>
              <a:t>Un pixel p(</a:t>
            </a:r>
            <a:r>
              <a:rPr lang="es-419" sz="3200" dirty="0" err="1">
                <a:cs typeface="Calibri"/>
              </a:rPr>
              <a:t>x,y</a:t>
            </a:r>
            <a:r>
              <a:rPr lang="es-419" sz="3200" dirty="0">
                <a:cs typeface="Calibri"/>
              </a:rPr>
              <a:t>) tiene 8 vecinos incluyendo los vecinos diagonales</a:t>
            </a:r>
            <a:endParaRPr lang="es-419" sz="32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C993CDE-6365-4428-AB4C-FBC27C0F4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660" y="3810764"/>
            <a:ext cx="31051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2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Dominio espacial</a:t>
            </a:r>
          </a:p>
          <a:p>
            <a:pPr lvl="1"/>
            <a:r>
              <a:rPr lang="es-419" sz="3200" dirty="0">
                <a:cs typeface="Calibri"/>
              </a:rPr>
              <a:t>Operaciones globales</a:t>
            </a:r>
          </a:p>
          <a:p>
            <a:pPr lvl="2"/>
            <a:r>
              <a:rPr lang="es-419" sz="3200" dirty="0">
                <a:cs typeface="Calibri"/>
              </a:rPr>
              <a:t>Operan sobre toda la imagen a la vez</a:t>
            </a:r>
          </a:p>
          <a:p>
            <a:pPr lvl="2"/>
            <a:r>
              <a:rPr lang="es-419" sz="3200" dirty="0">
                <a:cs typeface="Calibri"/>
              </a:rPr>
              <a:t>Solo tienen en cuenta la intensidad de cada pixel</a:t>
            </a:r>
          </a:p>
          <a:p>
            <a:pPr lvl="3"/>
            <a:r>
              <a:rPr lang="es-419" sz="3200" dirty="0">
                <a:cs typeface="Calibri"/>
              </a:rPr>
              <a:t>Negativo de imágenes</a:t>
            </a:r>
          </a:p>
          <a:p>
            <a:pPr lvl="3"/>
            <a:r>
              <a:rPr lang="es-419" sz="3200" dirty="0">
                <a:cs typeface="Calibri"/>
              </a:rPr>
              <a:t>Aumento de contraste</a:t>
            </a:r>
          </a:p>
          <a:p>
            <a:pPr lvl="3"/>
            <a:r>
              <a:rPr lang="es-419" sz="3200" dirty="0">
                <a:cs typeface="Calibri"/>
              </a:rPr>
              <a:t>Compresión del rango dinámico</a:t>
            </a:r>
          </a:p>
          <a:p>
            <a:pPr lvl="3"/>
            <a:r>
              <a:rPr lang="es-419" sz="3200" dirty="0">
                <a:cs typeface="Calibri"/>
              </a:rPr>
              <a:t>Fraccionamiento del nivel de gris</a:t>
            </a:r>
          </a:p>
          <a:p>
            <a:pPr lvl="3"/>
            <a:r>
              <a:rPr lang="es-419" sz="3200" dirty="0">
                <a:cs typeface="Calibri"/>
              </a:rPr>
              <a:t>Procesamiento del los histogramas</a:t>
            </a:r>
            <a:endParaRPr lang="es-419" sz="3200" dirty="0"/>
          </a:p>
        </p:txBody>
      </p:sp>
    </p:spTree>
    <p:extLst>
      <p:ext uri="{BB962C8B-B14F-4D97-AF65-F5344CB8AC3E}">
        <p14:creationId xmlns:p14="http://schemas.microsoft.com/office/powerpoint/2010/main" val="161631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Dominio espacial</a:t>
            </a:r>
          </a:p>
          <a:p>
            <a:pPr lvl="1"/>
            <a:r>
              <a:rPr lang="es-419" sz="3200" dirty="0">
                <a:cs typeface="Calibri"/>
              </a:rPr>
              <a:t>Operaciones locales</a:t>
            </a:r>
          </a:p>
          <a:p>
            <a:pPr lvl="2"/>
            <a:r>
              <a:rPr lang="es-419" sz="3200" dirty="0">
                <a:cs typeface="Calibri"/>
              </a:rPr>
              <a:t>Procesan una zona de la imagen</a:t>
            </a:r>
          </a:p>
          <a:p>
            <a:pPr lvl="2"/>
            <a:r>
              <a:rPr lang="es-419" sz="3200" dirty="0">
                <a:cs typeface="Calibri"/>
              </a:rPr>
              <a:t>Tienen en cuenta la posición de pixeles</a:t>
            </a:r>
          </a:p>
          <a:p>
            <a:pPr lvl="3"/>
            <a:r>
              <a:rPr lang="es-419" sz="3200" dirty="0">
                <a:cs typeface="Calibri"/>
              </a:rPr>
              <a:t>Filtrado espacial</a:t>
            </a:r>
            <a:endParaRPr lang="es-419" sz="3200" dirty="0"/>
          </a:p>
        </p:txBody>
      </p:sp>
    </p:spTree>
    <p:extLst>
      <p:ext uri="{BB962C8B-B14F-4D97-AF65-F5344CB8AC3E}">
        <p14:creationId xmlns:p14="http://schemas.microsoft.com/office/powerpoint/2010/main" val="199415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Dominio espacial</a:t>
            </a:r>
          </a:p>
          <a:p>
            <a:pPr lvl="1"/>
            <a:r>
              <a:rPr lang="es-419" sz="3200" dirty="0">
                <a:cs typeface="Calibri"/>
              </a:rPr>
              <a:t>Operaciones globales</a:t>
            </a:r>
          </a:p>
          <a:p>
            <a:pPr lvl="1"/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g depende únicamente de los valores de </a:t>
            </a:r>
            <a:r>
              <a:rPr lang="es-419" sz="3200" i="1" dirty="0">
                <a:cs typeface="Calibri"/>
              </a:rPr>
              <a:t>f</a:t>
            </a:r>
            <a:r>
              <a:rPr lang="es-419" sz="3200" dirty="0">
                <a:cs typeface="Calibri"/>
              </a:rPr>
              <a:t> en </a:t>
            </a:r>
            <a:r>
              <a:rPr lang="es-419" sz="3200" i="1" dirty="0">
                <a:cs typeface="Calibri"/>
              </a:rPr>
              <a:t>(</a:t>
            </a:r>
            <a:r>
              <a:rPr lang="es-419" sz="3200" i="1" dirty="0" err="1">
                <a:cs typeface="Calibri"/>
              </a:rPr>
              <a:t>x,y</a:t>
            </a:r>
            <a:r>
              <a:rPr lang="es-419" sz="3200" i="1" dirty="0">
                <a:cs typeface="Calibri"/>
              </a:rPr>
              <a:t>).</a:t>
            </a: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T es una transformación de los niveles de grises. </a:t>
            </a:r>
            <a:endParaRPr lang="es-419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518A0CE-AA8F-4C86-970E-5C2E5F7D7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385" y="4266096"/>
            <a:ext cx="6749230" cy="25107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81649A7-0CAE-45A9-9A7F-613F381ED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196" y="2787096"/>
            <a:ext cx="237172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87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 dirty="0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Dominio espacial</a:t>
            </a:r>
          </a:p>
          <a:p>
            <a:pPr lvl="1"/>
            <a:r>
              <a:rPr lang="es-419" sz="3200" dirty="0">
                <a:cs typeface="Calibri"/>
              </a:rPr>
              <a:t>Transformación niveles de grises</a:t>
            </a:r>
          </a:p>
          <a:p>
            <a:pPr lvl="2"/>
            <a:r>
              <a:rPr lang="es-419" sz="2800" dirty="0">
                <a:cs typeface="Calibri"/>
              </a:rPr>
              <a:t>Función lineal</a:t>
            </a:r>
          </a:p>
          <a:p>
            <a:pPr lvl="2"/>
            <a:r>
              <a:rPr lang="es-419" sz="2800" dirty="0">
                <a:cs typeface="Calibri"/>
              </a:rPr>
              <a:t>Función logarítmica</a:t>
            </a:r>
          </a:p>
          <a:p>
            <a:pPr lvl="2"/>
            <a:r>
              <a:rPr lang="es-419" sz="2800" dirty="0">
                <a:cs typeface="Calibri"/>
              </a:rPr>
              <a:t>Función exponencial</a:t>
            </a:r>
          </a:p>
          <a:p>
            <a:pPr lvl="1"/>
            <a:endParaRPr lang="es-419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4F4C104-DCD3-4177-A1C6-54B9FF849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820" y="2351934"/>
            <a:ext cx="1133475" cy="3524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859860-5798-46F8-8104-3571BE388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293" y="2920181"/>
            <a:ext cx="4090529" cy="38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21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b="1" dirty="0"/>
              <a:t>Procesamiento básico de imágenes</a:t>
            </a:r>
            <a:endParaRPr lang="en-US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A071352-BDAE-4D1B-9F22-0CFFD340E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873"/>
            <a:ext cx="3689555" cy="34377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Array slicing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B2E58C9-8816-4B01-ADC9-01B0D547D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98106"/>
            <a:ext cx="3676650" cy="26765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3E3F36E-14AA-4D3C-A512-571828027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518" y="2224087"/>
            <a:ext cx="33813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29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Basic image handling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A071352-BDAE-4D1B-9F22-0CFFD340E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873"/>
            <a:ext cx="3689555" cy="34377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Array slicing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6BDD49-C335-4755-BE96-6BCCE94F6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0" y="2865642"/>
            <a:ext cx="3505200" cy="19526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9823277-D9BE-44C2-A0DA-C1B26CF94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087" y="1476375"/>
            <a:ext cx="3476625" cy="19526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37EB61F-5C2E-4FF1-8F82-4DFF24580A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49" y="4540250"/>
            <a:ext cx="3505200" cy="23907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B95758-68B9-4C92-BE45-8D85A010A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49" y="3188724"/>
            <a:ext cx="3771900" cy="1866900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7732283F-AFF7-4CF4-B5DC-33ECCE53A1D5}"/>
              </a:ext>
            </a:extLst>
          </p:cNvPr>
          <p:cNvSpPr txBox="1">
            <a:spLocks/>
          </p:cNvSpPr>
          <p:nvPr/>
        </p:nvSpPr>
        <p:spPr>
          <a:xfrm>
            <a:off x="9373981" y="2123075"/>
            <a:ext cx="3689555" cy="3437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Red channel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F36FF988-BD71-4A6E-856E-6356668F2573}"/>
              </a:ext>
            </a:extLst>
          </p:cNvPr>
          <p:cNvSpPr txBox="1">
            <a:spLocks/>
          </p:cNvSpPr>
          <p:nvPr/>
        </p:nvSpPr>
        <p:spPr>
          <a:xfrm>
            <a:off x="9373980" y="4122174"/>
            <a:ext cx="3689555" cy="3437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Green channel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B2385A90-2279-4B87-AA7D-8F7AE31B3BA0}"/>
              </a:ext>
            </a:extLst>
          </p:cNvPr>
          <p:cNvSpPr txBox="1">
            <a:spLocks/>
          </p:cNvSpPr>
          <p:nvPr/>
        </p:nvSpPr>
        <p:spPr>
          <a:xfrm>
            <a:off x="9332192" y="5897355"/>
            <a:ext cx="3689555" cy="3437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Blue channel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9124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61F19C7-BE2B-4A0A-A50F-87767CE73F30}"/>
              </a:ext>
            </a:extLst>
          </p:cNvPr>
          <p:cNvCxnSpPr/>
          <p:nvPr/>
        </p:nvCxnSpPr>
        <p:spPr>
          <a:xfrm>
            <a:off x="1399309" y="1690688"/>
            <a:ext cx="0" cy="411480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815C636B-5BC2-4E36-84BF-3EE1B8366495}"/>
              </a:ext>
            </a:extLst>
          </p:cNvPr>
          <p:cNvSpPr/>
          <p:nvPr/>
        </p:nvSpPr>
        <p:spPr>
          <a:xfrm>
            <a:off x="1262149" y="1553528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89AD76-4E9A-4DF4-8317-043B714A8D85}"/>
              </a:ext>
            </a:extLst>
          </p:cNvPr>
          <p:cNvSpPr txBox="1"/>
          <p:nvPr/>
        </p:nvSpPr>
        <p:spPr>
          <a:xfrm>
            <a:off x="1659774" y="1463600"/>
            <a:ext cx="4939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Representación</a:t>
            </a:r>
            <a:r>
              <a:rPr lang="en-US" sz="2400" dirty="0"/>
              <a:t> digital de una imagen 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2CCE005-064B-41BF-9F1B-83DDC3E6F65A}"/>
              </a:ext>
            </a:extLst>
          </p:cNvPr>
          <p:cNvSpPr/>
          <p:nvPr/>
        </p:nvSpPr>
        <p:spPr>
          <a:xfrm>
            <a:off x="1246910" y="2204692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A99E540-EA44-41F7-9EEE-47A017244D79}"/>
              </a:ext>
            </a:extLst>
          </p:cNvPr>
          <p:cNvSpPr txBox="1"/>
          <p:nvPr/>
        </p:nvSpPr>
        <p:spPr>
          <a:xfrm>
            <a:off x="1658390" y="2111019"/>
            <a:ext cx="4556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Procesamiento</a:t>
            </a:r>
            <a:r>
              <a:rPr lang="en-US" sz="2400" dirty="0"/>
              <a:t> </a:t>
            </a:r>
            <a:r>
              <a:rPr lang="en-US" sz="2400" dirty="0" err="1"/>
              <a:t>básico</a:t>
            </a:r>
            <a:r>
              <a:rPr lang="en-US" sz="2400" dirty="0"/>
              <a:t> de </a:t>
            </a:r>
            <a:r>
              <a:rPr lang="en-US" sz="2400" dirty="0" err="1"/>
              <a:t>imágenes</a:t>
            </a:r>
            <a:endParaRPr lang="en-US" sz="24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7AF673-E886-4052-AB5E-0B916DC3B9E2}"/>
              </a:ext>
            </a:extLst>
          </p:cNvPr>
          <p:cNvSpPr/>
          <p:nvPr/>
        </p:nvSpPr>
        <p:spPr>
          <a:xfrm>
            <a:off x="1246910" y="287909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2A162C8-50CE-4333-A8F0-206C2A97C4AD}"/>
              </a:ext>
            </a:extLst>
          </p:cNvPr>
          <p:cNvSpPr txBox="1"/>
          <p:nvPr/>
        </p:nvSpPr>
        <p:spPr>
          <a:xfrm>
            <a:off x="1690255" y="2814213"/>
            <a:ext cx="7006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negativo</a:t>
            </a:r>
            <a:r>
              <a:rPr lang="en-US" sz="2400" dirty="0"/>
              <a:t> de una imagen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083A3C4-A822-4AF9-8111-69C039CCCA37}"/>
              </a:ext>
            </a:extLst>
          </p:cNvPr>
          <p:cNvSpPr/>
          <p:nvPr/>
        </p:nvSpPr>
        <p:spPr>
          <a:xfrm>
            <a:off x="1262149" y="3594945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F0CBFF4-EF96-48A1-AEE6-9C8945BE2035}"/>
              </a:ext>
            </a:extLst>
          </p:cNvPr>
          <p:cNvSpPr txBox="1"/>
          <p:nvPr/>
        </p:nvSpPr>
        <p:spPr>
          <a:xfrm>
            <a:off x="1688868" y="3517407"/>
            <a:ext cx="6247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función</a:t>
            </a:r>
            <a:r>
              <a:rPr lang="en-US" sz="2400" dirty="0"/>
              <a:t> </a:t>
            </a:r>
            <a:r>
              <a:rPr lang="en-US" sz="2400" dirty="0" err="1"/>
              <a:t>logaritmo</a:t>
            </a:r>
            <a:endParaRPr lang="en-US" sz="24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512CDDA-E3F2-4CC1-BB03-78DEEE3ADC27}"/>
              </a:ext>
            </a:extLst>
          </p:cNvPr>
          <p:cNvSpPr/>
          <p:nvPr/>
        </p:nvSpPr>
        <p:spPr>
          <a:xfrm>
            <a:off x="1262149" y="4310799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68E9C1C-E5C8-4418-9E28-7ED7CBDB7935}"/>
              </a:ext>
            </a:extLst>
          </p:cNvPr>
          <p:cNvSpPr txBox="1"/>
          <p:nvPr/>
        </p:nvSpPr>
        <p:spPr>
          <a:xfrm>
            <a:off x="1688868" y="4863080"/>
            <a:ext cx="3907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lineal a </a:t>
            </a:r>
            <a:r>
              <a:rPr lang="en-US" sz="2400" dirty="0" err="1"/>
              <a:t>trozos</a:t>
            </a:r>
            <a:endParaRPr lang="en-US" sz="240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492F64A-0B53-41F9-97B5-F7481444B211}"/>
              </a:ext>
            </a:extLst>
          </p:cNvPr>
          <p:cNvSpPr/>
          <p:nvPr/>
        </p:nvSpPr>
        <p:spPr>
          <a:xfrm>
            <a:off x="1246910" y="4956753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80FFD8F-D30C-4238-BA1C-3E261AC13C9B}"/>
              </a:ext>
            </a:extLst>
          </p:cNvPr>
          <p:cNvSpPr txBox="1"/>
          <p:nvPr/>
        </p:nvSpPr>
        <p:spPr>
          <a:xfrm>
            <a:off x="1688868" y="4217126"/>
            <a:ext cx="692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transformación</a:t>
            </a:r>
            <a:r>
              <a:rPr lang="en-US" sz="2400" dirty="0"/>
              <a:t> gamma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D2A2554-C960-4F8E-92FA-E85D047CA0B7}"/>
              </a:ext>
            </a:extLst>
          </p:cNvPr>
          <p:cNvSpPr/>
          <p:nvPr/>
        </p:nvSpPr>
        <p:spPr>
          <a:xfrm>
            <a:off x="1246910" y="5636362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F74AD4F-7DAE-4C84-95D6-4F13F6170021}"/>
              </a:ext>
            </a:extLst>
          </p:cNvPr>
          <p:cNvSpPr txBox="1"/>
          <p:nvPr/>
        </p:nvSpPr>
        <p:spPr>
          <a:xfrm>
            <a:off x="1652849" y="5528986"/>
            <a:ext cx="3171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Fracción</a:t>
            </a:r>
            <a:r>
              <a:rPr lang="en-US" sz="2400" dirty="0"/>
              <a:t> de </a:t>
            </a:r>
            <a:r>
              <a:rPr lang="en-US" sz="2400" dirty="0" err="1"/>
              <a:t>nivel</a:t>
            </a:r>
            <a:r>
              <a:rPr lang="en-US" sz="2400" dirty="0"/>
              <a:t> de </a:t>
            </a:r>
            <a:r>
              <a:rPr lang="en-US" sz="2400" dirty="0" err="1"/>
              <a:t>gris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1900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Función negativa</a:t>
            </a:r>
          </a:p>
          <a:p>
            <a:pPr lvl="1"/>
            <a:r>
              <a:rPr lang="es-419" sz="3200" dirty="0">
                <a:cs typeface="Calibri"/>
              </a:rPr>
              <a:t>Para una imagen en escala de gris con niveles de [0 L-1], la transformación negativa esta dada por la expresión:</a:t>
            </a:r>
          </a:p>
          <a:p>
            <a:pPr lvl="1"/>
            <a:endParaRPr lang="es-419" sz="3200" dirty="0">
              <a:cs typeface="Calibri"/>
            </a:endParaRPr>
          </a:p>
          <a:p>
            <a:pPr lvl="1"/>
            <a:r>
              <a:rPr lang="es-419" sz="3200" dirty="0">
                <a:cs typeface="Calibri"/>
              </a:rPr>
              <a:t>Invertir los niveles de gris es equivalente al negativo de una fotografía</a:t>
            </a:r>
          </a:p>
          <a:p>
            <a:pPr lvl="1"/>
            <a:r>
              <a:rPr lang="es-419" sz="3200" dirty="0">
                <a:cs typeface="Calibri"/>
              </a:rPr>
              <a:t>Sirve para resaltar detalles blancos o grises dentro de regiones oscuras, especialmente cuando áreas oscuras dominan la imagen. </a:t>
            </a:r>
            <a:endParaRPr lang="es-419" sz="2800" dirty="0">
              <a:cs typeface="Calibri"/>
            </a:endParaRPr>
          </a:p>
          <a:p>
            <a:pPr lvl="1"/>
            <a:endParaRPr lang="es-419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A6DEDDC-A9B8-40C6-BA41-783D396AD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462" y="3300412"/>
            <a:ext cx="17430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74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Función negativa</a:t>
            </a:r>
          </a:p>
          <a:p>
            <a:pPr marL="457200" lvl="1" indent="0">
              <a:buNone/>
            </a:pPr>
            <a:endParaRPr lang="es-419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9D2A88D-0DAA-42FA-89CD-87521B4FA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866" y="2205364"/>
            <a:ext cx="7533523" cy="442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6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61F19C7-BE2B-4A0A-A50F-87767CE73F30}"/>
              </a:ext>
            </a:extLst>
          </p:cNvPr>
          <p:cNvCxnSpPr/>
          <p:nvPr/>
        </p:nvCxnSpPr>
        <p:spPr>
          <a:xfrm>
            <a:off x="1399309" y="1690688"/>
            <a:ext cx="0" cy="411480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815C636B-5BC2-4E36-84BF-3EE1B8366495}"/>
              </a:ext>
            </a:extLst>
          </p:cNvPr>
          <p:cNvSpPr/>
          <p:nvPr/>
        </p:nvSpPr>
        <p:spPr>
          <a:xfrm>
            <a:off x="1262149" y="1553528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89AD76-4E9A-4DF4-8317-043B714A8D85}"/>
              </a:ext>
            </a:extLst>
          </p:cNvPr>
          <p:cNvSpPr txBox="1"/>
          <p:nvPr/>
        </p:nvSpPr>
        <p:spPr>
          <a:xfrm>
            <a:off x="1659774" y="1463600"/>
            <a:ext cx="4939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Representación</a:t>
            </a:r>
            <a:r>
              <a:rPr lang="en-US" sz="2400" dirty="0"/>
              <a:t> digital de una imagen 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2CCE005-064B-41BF-9F1B-83DDC3E6F65A}"/>
              </a:ext>
            </a:extLst>
          </p:cNvPr>
          <p:cNvSpPr/>
          <p:nvPr/>
        </p:nvSpPr>
        <p:spPr>
          <a:xfrm>
            <a:off x="1246910" y="2204692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A99E540-EA44-41F7-9EEE-47A017244D79}"/>
              </a:ext>
            </a:extLst>
          </p:cNvPr>
          <p:cNvSpPr txBox="1"/>
          <p:nvPr/>
        </p:nvSpPr>
        <p:spPr>
          <a:xfrm>
            <a:off x="1658390" y="2111019"/>
            <a:ext cx="4556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Procesamiento</a:t>
            </a:r>
            <a:r>
              <a:rPr lang="en-US" sz="2400" dirty="0"/>
              <a:t> </a:t>
            </a:r>
            <a:r>
              <a:rPr lang="en-US" sz="2400" dirty="0" err="1"/>
              <a:t>básico</a:t>
            </a:r>
            <a:r>
              <a:rPr lang="en-US" sz="2400" dirty="0"/>
              <a:t> de </a:t>
            </a:r>
            <a:r>
              <a:rPr lang="en-US" sz="2400" dirty="0" err="1"/>
              <a:t>imágenes</a:t>
            </a:r>
            <a:endParaRPr lang="en-US" sz="24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7AF673-E886-4052-AB5E-0B916DC3B9E2}"/>
              </a:ext>
            </a:extLst>
          </p:cNvPr>
          <p:cNvSpPr/>
          <p:nvPr/>
        </p:nvSpPr>
        <p:spPr>
          <a:xfrm>
            <a:off x="1246910" y="287909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2A162C8-50CE-4333-A8F0-206C2A97C4AD}"/>
              </a:ext>
            </a:extLst>
          </p:cNvPr>
          <p:cNvSpPr txBox="1"/>
          <p:nvPr/>
        </p:nvSpPr>
        <p:spPr>
          <a:xfrm>
            <a:off x="1690255" y="2814213"/>
            <a:ext cx="7006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negativo</a:t>
            </a:r>
            <a:r>
              <a:rPr lang="en-US" sz="2400" dirty="0"/>
              <a:t> de una imagen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083A3C4-A822-4AF9-8111-69C039CCCA37}"/>
              </a:ext>
            </a:extLst>
          </p:cNvPr>
          <p:cNvSpPr/>
          <p:nvPr/>
        </p:nvSpPr>
        <p:spPr>
          <a:xfrm>
            <a:off x="1262149" y="3594945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F0CBFF4-EF96-48A1-AEE6-9C8945BE2035}"/>
              </a:ext>
            </a:extLst>
          </p:cNvPr>
          <p:cNvSpPr txBox="1"/>
          <p:nvPr/>
        </p:nvSpPr>
        <p:spPr>
          <a:xfrm>
            <a:off x="1688868" y="3517407"/>
            <a:ext cx="6247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función</a:t>
            </a:r>
            <a:r>
              <a:rPr lang="en-US" sz="2400" dirty="0"/>
              <a:t> </a:t>
            </a:r>
            <a:r>
              <a:rPr lang="en-US" sz="2400" dirty="0" err="1"/>
              <a:t>logaritmo</a:t>
            </a:r>
            <a:endParaRPr lang="en-US" sz="24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512CDDA-E3F2-4CC1-BB03-78DEEE3ADC27}"/>
              </a:ext>
            </a:extLst>
          </p:cNvPr>
          <p:cNvSpPr/>
          <p:nvPr/>
        </p:nvSpPr>
        <p:spPr>
          <a:xfrm>
            <a:off x="1262149" y="4310799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68E9C1C-E5C8-4418-9E28-7ED7CBDB7935}"/>
              </a:ext>
            </a:extLst>
          </p:cNvPr>
          <p:cNvSpPr txBox="1"/>
          <p:nvPr/>
        </p:nvSpPr>
        <p:spPr>
          <a:xfrm>
            <a:off x="1688868" y="4863080"/>
            <a:ext cx="3907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lineal a </a:t>
            </a:r>
            <a:r>
              <a:rPr lang="en-US" sz="2400" dirty="0" err="1"/>
              <a:t>trozos</a:t>
            </a:r>
            <a:endParaRPr lang="en-US" sz="240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492F64A-0B53-41F9-97B5-F7481444B211}"/>
              </a:ext>
            </a:extLst>
          </p:cNvPr>
          <p:cNvSpPr/>
          <p:nvPr/>
        </p:nvSpPr>
        <p:spPr>
          <a:xfrm>
            <a:off x="1246910" y="4956753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80FFD8F-D30C-4238-BA1C-3E261AC13C9B}"/>
              </a:ext>
            </a:extLst>
          </p:cNvPr>
          <p:cNvSpPr txBox="1"/>
          <p:nvPr/>
        </p:nvSpPr>
        <p:spPr>
          <a:xfrm>
            <a:off x="1688868" y="4217126"/>
            <a:ext cx="692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transformación</a:t>
            </a:r>
            <a:r>
              <a:rPr lang="en-US" sz="2400" dirty="0"/>
              <a:t> gamma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D2A2554-C960-4F8E-92FA-E85D047CA0B7}"/>
              </a:ext>
            </a:extLst>
          </p:cNvPr>
          <p:cNvSpPr/>
          <p:nvPr/>
        </p:nvSpPr>
        <p:spPr>
          <a:xfrm>
            <a:off x="1246910" y="5636362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F74AD4F-7DAE-4C84-95D6-4F13F6170021}"/>
              </a:ext>
            </a:extLst>
          </p:cNvPr>
          <p:cNvSpPr txBox="1"/>
          <p:nvPr/>
        </p:nvSpPr>
        <p:spPr>
          <a:xfrm>
            <a:off x="1652849" y="5528986"/>
            <a:ext cx="3171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Fracción</a:t>
            </a:r>
            <a:r>
              <a:rPr lang="en-US" sz="2400" dirty="0"/>
              <a:t> de </a:t>
            </a:r>
            <a:r>
              <a:rPr lang="en-US" sz="2400" dirty="0" err="1"/>
              <a:t>nivel</a:t>
            </a:r>
            <a:r>
              <a:rPr lang="en-US" sz="2400" dirty="0"/>
              <a:t> de </a:t>
            </a:r>
            <a:r>
              <a:rPr lang="en-US" sz="2400" dirty="0" err="1"/>
              <a:t>gris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4693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Función negativa</a:t>
            </a:r>
          </a:p>
          <a:p>
            <a:pPr marL="457200" lvl="1" indent="0">
              <a:buNone/>
            </a:pPr>
            <a:endParaRPr lang="es-419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33314D-8206-4495-A66C-C980433D5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487886"/>
            <a:ext cx="4267200" cy="35433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28820EC-9290-4CF0-90EF-971BF7D2F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05" y="2303243"/>
            <a:ext cx="3257550" cy="22955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7E895D4-9083-4C59-9DED-058A4F7AA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49" y="4591050"/>
            <a:ext cx="326707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40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61F19C7-BE2B-4A0A-A50F-87767CE73F30}"/>
              </a:ext>
            </a:extLst>
          </p:cNvPr>
          <p:cNvCxnSpPr/>
          <p:nvPr/>
        </p:nvCxnSpPr>
        <p:spPr>
          <a:xfrm>
            <a:off x="1399309" y="1690688"/>
            <a:ext cx="0" cy="411480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815C636B-5BC2-4E36-84BF-3EE1B8366495}"/>
              </a:ext>
            </a:extLst>
          </p:cNvPr>
          <p:cNvSpPr/>
          <p:nvPr/>
        </p:nvSpPr>
        <p:spPr>
          <a:xfrm>
            <a:off x="1262149" y="1553528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89AD76-4E9A-4DF4-8317-043B714A8D85}"/>
              </a:ext>
            </a:extLst>
          </p:cNvPr>
          <p:cNvSpPr txBox="1"/>
          <p:nvPr/>
        </p:nvSpPr>
        <p:spPr>
          <a:xfrm>
            <a:off x="1659774" y="1463600"/>
            <a:ext cx="4939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Representación</a:t>
            </a:r>
            <a:r>
              <a:rPr lang="en-US" sz="2400" dirty="0"/>
              <a:t> digital de una imagen 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2CCE005-064B-41BF-9F1B-83DDC3E6F65A}"/>
              </a:ext>
            </a:extLst>
          </p:cNvPr>
          <p:cNvSpPr/>
          <p:nvPr/>
        </p:nvSpPr>
        <p:spPr>
          <a:xfrm>
            <a:off x="1246910" y="2204692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A99E540-EA44-41F7-9EEE-47A017244D79}"/>
              </a:ext>
            </a:extLst>
          </p:cNvPr>
          <p:cNvSpPr txBox="1"/>
          <p:nvPr/>
        </p:nvSpPr>
        <p:spPr>
          <a:xfrm>
            <a:off x="1658390" y="2111019"/>
            <a:ext cx="4556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Procesamiento</a:t>
            </a:r>
            <a:r>
              <a:rPr lang="en-US" sz="2400" dirty="0"/>
              <a:t> </a:t>
            </a:r>
            <a:r>
              <a:rPr lang="en-US" sz="2400" dirty="0" err="1"/>
              <a:t>básico</a:t>
            </a:r>
            <a:r>
              <a:rPr lang="en-US" sz="2400" dirty="0"/>
              <a:t> de </a:t>
            </a:r>
            <a:r>
              <a:rPr lang="en-US" sz="2400" dirty="0" err="1"/>
              <a:t>imágenes</a:t>
            </a:r>
            <a:endParaRPr lang="en-US" sz="24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7AF673-E886-4052-AB5E-0B916DC3B9E2}"/>
              </a:ext>
            </a:extLst>
          </p:cNvPr>
          <p:cNvSpPr/>
          <p:nvPr/>
        </p:nvSpPr>
        <p:spPr>
          <a:xfrm>
            <a:off x="1246910" y="287909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2A162C8-50CE-4333-A8F0-206C2A97C4AD}"/>
              </a:ext>
            </a:extLst>
          </p:cNvPr>
          <p:cNvSpPr txBox="1"/>
          <p:nvPr/>
        </p:nvSpPr>
        <p:spPr>
          <a:xfrm>
            <a:off x="1690255" y="2814213"/>
            <a:ext cx="7006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negativo</a:t>
            </a:r>
            <a:r>
              <a:rPr lang="en-US" sz="2400" dirty="0"/>
              <a:t> de una imagen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083A3C4-A822-4AF9-8111-69C039CCCA37}"/>
              </a:ext>
            </a:extLst>
          </p:cNvPr>
          <p:cNvSpPr/>
          <p:nvPr/>
        </p:nvSpPr>
        <p:spPr>
          <a:xfrm>
            <a:off x="1262149" y="3594945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F0CBFF4-EF96-48A1-AEE6-9C8945BE2035}"/>
              </a:ext>
            </a:extLst>
          </p:cNvPr>
          <p:cNvSpPr txBox="1"/>
          <p:nvPr/>
        </p:nvSpPr>
        <p:spPr>
          <a:xfrm>
            <a:off x="1688868" y="3517407"/>
            <a:ext cx="6247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función</a:t>
            </a:r>
            <a:r>
              <a:rPr lang="en-US" sz="2400" dirty="0"/>
              <a:t> </a:t>
            </a:r>
            <a:r>
              <a:rPr lang="en-US" sz="2400" dirty="0" err="1"/>
              <a:t>logaritmo</a:t>
            </a:r>
            <a:endParaRPr lang="en-US" sz="24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512CDDA-E3F2-4CC1-BB03-78DEEE3ADC27}"/>
              </a:ext>
            </a:extLst>
          </p:cNvPr>
          <p:cNvSpPr/>
          <p:nvPr/>
        </p:nvSpPr>
        <p:spPr>
          <a:xfrm>
            <a:off x="1262149" y="4310799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68E9C1C-E5C8-4418-9E28-7ED7CBDB7935}"/>
              </a:ext>
            </a:extLst>
          </p:cNvPr>
          <p:cNvSpPr txBox="1"/>
          <p:nvPr/>
        </p:nvSpPr>
        <p:spPr>
          <a:xfrm>
            <a:off x="1688868" y="4863080"/>
            <a:ext cx="3907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lineal a </a:t>
            </a:r>
            <a:r>
              <a:rPr lang="en-US" sz="2400" dirty="0" err="1"/>
              <a:t>trozos</a:t>
            </a:r>
            <a:endParaRPr lang="en-US" sz="240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492F64A-0B53-41F9-97B5-F7481444B211}"/>
              </a:ext>
            </a:extLst>
          </p:cNvPr>
          <p:cNvSpPr/>
          <p:nvPr/>
        </p:nvSpPr>
        <p:spPr>
          <a:xfrm>
            <a:off x="1246910" y="4956753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80FFD8F-D30C-4238-BA1C-3E261AC13C9B}"/>
              </a:ext>
            </a:extLst>
          </p:cNvPr>
          <p:cNvSpPr txBox="1"/>
          <p:nvPr/>
        </p:nvSpPr>
        <p:spPr>
          <a:xfrm>
            <a:off x="1688868" y="4217126"/>
            <a:ext cx="692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transformación</a:t>
            </a:r>
            <a:r>
              <a:rPr lang="en-US" sz="2400" dirty="0"/>
              <a:t> gamma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D2A2554-C960-4F8E-92FA-E85D047CA0B7}"/>
              </a:ext>
            </a:extLst>
          </p:cNvPr>
          <p:cNvSpPr/>
          <p:nvPr/>
        </p:nvSpPr>
        <p:spPr>
          <a:xfrm>
            <a:off x="1246910" y="5636362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F74AD4F-7DAE-4C84-95D6-4F13F6170021}"/>
              </a:ext>
            </a:extLst>
          </p:cNvPr>
          <p:cNvSpPr txBox="1"/>
          <p:nvPr/>
        </p:nvSpPr>
        <p:spPr>
          <a:xfrm>
            <a:off x="1652849" y="5528986"/>
            <a:ext cx="3171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Fracción</a:t>
            </a:r>
            <a:r>
              <a:rPr lang="en-US" sz="2400" dirty="0"/>
              <a:t> de </a:t>
            </a:r>
            <a:r>
              <a:rPr lang="en-US" sz="2400" dirty="0" err="1"/>
              <a:t>nivel</a:t>
            </a:r>
            <a:r>
              <a:rPr lang="en-US" sz="2400" dirty="0"/>
              <a:t> de </a:t>
            </a:r>
            <a:r>
              <a:rPr lang="en-US" sz="2400" dirty="0" err="1"/>
              <a:t>gris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0426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Función </a:t>
            </a:r>
            <a:r>
              <a:rPr lang="es-419" sz="3200" dirty="0" err="1">
                <a:cs typeface="Calibri"/>
              </a:rPr>
              <a:t>logaritmica</a:t>
            </a:r>
            <a:endParaRPr lang="es-419" sz="3200" dirty="0">
              <a:cs typeface="Calibri"/>
            </a:endParaRPr>
          </a:p>
          <a:p>
            <a:pPr lvl="1"/>
            <a:r>
              <a:rPr lang="es-419" sz="3200" dirty="0">
                <a:cs typeface="Calibri"/>
              </a:rPr>
              <a:t>Para una imagen en escala de gris la transformación logarítmica esta dada por la expresión </a:t>
            </a:r>
          </a:p>
          <a:p>
            <a:pPr lvl="1"/>
            <a:endParaRPr lang="es-419" sz="3200" dirty="0">
              <a:cs typeface="Calibri"/>
            </a:endParaRPr>
          </a:p>
          <a:p>
            <a:pPr lvl="1"/>
            <a:r>
              <a:rPr lang="es-419" sz="3200" dirty="0">
                <a:cs typeface="Calibri"/>
              </a:rPr>
              <a:t>Donde c es una constante y r≥0</a:t>
            </a:r>
          </a:p>
          <a:p>
            <a:pPr lvl="1"/>
            <a:r>
              <a:rPr lang="es-419" sz="3200" dirty="0">
                <a:cs typeface="Calibri"/>
              </a:rPr>
              <a:t>Se usa este tipo de transformación para expandir los valores de los pixeles, oscuros al mismo tiempo que se comprime los valores altos </a:t>
            </a:r>
            <a:endParaRPr lang="es-419" sz="2800" dirty="0">
              <a:cs typeface="Calibri"/>
            </a:endParaRPr>
          </a:p>
          <a:p>
            <a:pPr lvl="1"/>
            <a:endParaRPr lang="es-419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2A9665-C29B-4314-A3C2-A9E81C808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219450"/>
            <a:ext cx="18288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49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Función </a:t>
            </a:r>
            <a:r>
              <a:rPr lang="es-419" sz="3200" dirty="0" err="1">
                <a:cs typeface="Calibri"/>
              </a:rPr>
              <a:t>logaritmica</a:t>
            </a:r>
            <a:endParaRPr lang="es-419" sz="3200" dirty="0">
              <a:cs typeface="Calibri"/>
            </a:endParaRPr>
          </a:p>
          <a:p>
            <a:pPr lvl="1"/>
            <a:endParaRPr lang="es-419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D08FB16-27F9-4341-8261-92C464BA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5" y="2387600"/>
            <a:ext cx="80962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84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Función </a:t>
            </a:r>
            <a:r>
              <a:rPr lang="es-419" sz="3200" dirty="0" err="1">
                <a:cs typeface="Calibri"/>
              </a:rPr>
              <a:t>logaritmica</a:t>
            </a:r>
            <a:endParaRPr lang="es-419" sz="3200" dirty="0">
              <a:cs typeface="Calibri"/>
            </a:endParaRPr>
          </a:p>
          <a:p>
            <a:pPr lvl="1"/>
            <a:endParaRPr lang="es-419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D8E82E-198F-4DE2-9CA6-E61E04AA3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779" y="2476226"/>
            <a:ext cx="4105275" cy="32004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8358DFC-CAA4-4BA9-A621-82DAF3638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771" y="2130425"/>
            <a:ext cx="3209925" cy="21717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FDB0A32-93D2-4413-8D06-FB4380BEA6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45" y="4302125"/>
            <a:ext cx="32289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85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61F19C7-BE2B-4A0A-A50F-87767CE73F30}"/>
              </a:ext>
            </a:extLst>
          </p:cNvPr>
          <p:cNvCxnSpPr/>
          <p:nvPr/>
        </p:nvCxnSpPr>
        <p:spPr>
          <a:xfrm>
            <a:off x="1399309" y="1690688"/>
            <a:ext cx="0" cy="411480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815C636B-5BC2-4E36-84BF-3EE1B8366495}"/>
              </a:ext>
            </a:extLst>
          </p:cNvPr>
          <p:cNvSpPr/>
          <p:nvPr/>
        </p:nvSpPr>
        <p:spPr>
          <a:xfrm>
            <a:off x="1262149" y="1553528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89AD76-4E9A-4DF4-8317-043B714A8D85}"/>
              </a:ext>
            </a:extLst>
          </p:cNvPr>
          <p:cNvSpPr txBox="1"/>
          <p:nvPr/>
        </p:nvSpPr>
        <p:spPr>
          <a:xfrm>
            <a:off x="1659774" y="1463600"/>
            <a:ext cx="4939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Representación</a:t>
            </a:r>
            <a:r>
              <a:rPr lang="en-US" sz="2400" dirty="0"/>
              <a:t> digital de una imagen 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2CCE005-064B-41BF-9F1B-83DDC3E6F65A}"/>
              </a:ext>
            </a:extLst>
          </p:cNvPr>
          <p:cNvSpPr/>
          <p:nvPr/>
        </p:nvSpPr>
        <p:spPr>
          <a:xfrm>
            <a:off x="1246910" y="2204692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A99E540-EA44-41F7-9EEE-47A017244D79}"/>
              </a:ext>
            </a:extLst>
          </p:cNvPr>
          <p:cNvSpPr txBox="1"/>
          <p:nvPr/>
        </p:nvSpPr>
        <p:spPr>
          <a:xfrm>
            <a:off x="1658390" y="2111019"/>
            <a:ext cx="4556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Procesamiento</a:t>
            </a:r>
            <a:r>
              <a:rPr lang="en-US" sz="2400" dirty="0"/>
              <a:t> </a:t>
            </a:r>
            <a:r>
              <a:rPr lang="en-US" sz="2400" dirty="0" err="1"/>
              <a:t>básico</a:t>
            </a:r>
            <a:r>
              <a:rPr lang="en-US" sz="2400" dirty="0"/>
              <a:t> de </a:t>
            </a:r>
            <a:r>
              <a:rPr lang="en-US" sz="2400" dirty="0" err="1"/>
              <a:t>imágenes</a:t>
            </a:r>
            <a:endParaRPr lang="en-US" sz="24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7AF673-E886-4052-AB5E-0B916DC3B9E2}"/>
              </a:ext>
            </a:extLst>
          </p:cNvPr>
          <p:cNvSpPr/>
          <p:nvPr/>
        </p:nvSpPr>
        <p:spPr>
          <a:xfrm>
            <a:off x="1246910" y="287909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2A162C8-50CE-4333-A8F0-206C2A97C4AD}"/>
              </a:ext>
            </a:extLst>
          </p:cNvPr>
          <p:cNvSpPr txBox="1"/>
          <p:nvPr/>
        </p:nvSpPr>
        <p:spPr>
          <a:xfrm>
            <a:off x="1690255" y="2814213"/>
            <a:ext cx="7006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negativo</a:t>
            </a:r>
            <a:r>
              <a:rPr lang="en-US" sz="2400" dirty="0"/>
              <a:t> de una imagen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083A3C4-A822-4AF9-8111-69C039CCCA37}"/>
              </a:ext>
            </a:extLst>
          </p:cNvPr>
          <p:cNvSpPr/>
          <p:nvPr/>
        </p:nvSpPr>
        <p:spPr>
          <a:xfrm>
            <a:off x="1262149" y="3594945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F0CBFF4-EF96-48A1-AEE6-9C8945BE2035}"/>
              </a:ext>
            </a:extLst>
          </p:cNvPr>
          <p:cNvSpPr txBox="1"/>
          <p:nvPr/>
        </p:nvSpPr>
        <p:spPr>
          <a:xfrm>
            <a:off x="1688868" y="3517407"/>
            <a:ext cx="6247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función</a:t>
            </a:r>
            <a:r>
              <a:rPr lang="en-US" sz="2400" dirty="0"/>
              <a:t> </a:t>
            </a:r>
            <a:r>
              <a:rPr lang="en-US" sz="2400" dirty="0" err="1"/>
              <a:t>logaritmo</a:t>
            </a:r>
            <a:endParaRPr lang="en-US" sz="24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512CDDA-E3F2-4CC1-BB03-78DEEE3ADC27}"/>
              </a:ext>
            </a:extLst>
          </p:cNvPr>
          <p:cNvSpPr/>
          <p:nvPr/>
        </p:nvSpPr>
        <p:spPr>
          <a:xfrm>
            <a:off x="1262149" y="4310799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68E9C1C-E5C8-4418-9E28-7ED7CBDB7935}"/>
              </a:ext>
            </a:extLst>
          </p:cNvPr>
          <p:cNvSpPr txBox="1"/>
          <p:nvPr/>
        </p:nvSpPr>
        <p:spPr>
          <a:xfrm>
            <a:off x="1688868" y="4863080"/>
            <a:ext cx="3907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lineal a </a:t>
            </a:r>
            <a:r>
              <a:rPr lang="en-US" sz="2400" dirty="0" err="1"/>
              <a:t>trozos</a:t>
            </a:r>
            <a:endParaRPr lang="en-US" sz="240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492F64A-0B53-41F9-97B5-F7481444B211}"/>
              </a:ext>
            </a:extLst>
          </p:cNvPr>
          <p:cNvSpPr/>
          <p:nvPr/>
        </p:nvSpPr>
        <p:spPr>
          <a:xfrm>
            <a:off x="1246910" y="4956753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80FFD8F-D30C-4238-BA1C-3E261AC13C9B}"/>
              </a:ext>
            </a:extLst>
          </p:cNvPr>
          <p:cNvSpPr txBox="1"/>
          <p:nvPr/>
        </p:nvSpPr>
        <p:spPr>
          <a:xfrm>
            <a:off x="1688868" y="4217126"/>
            <a:ext cx="692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transformación</a:t>
            </a:r>
            <a:r>
              <a:rPr lang="en-US" sz="2400" dirty="0"/>
              <a:t> gamma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D2A2554-C960-4F8E-92FA-E85D047CA0B7}"/>
              </a:ext>
            </a:extLst>
          </p:cNvPr>
          <p:cNvSpPr/>
          <p:nvPr/>
        </p:nvSpPr>
        <p:spPr>
          <a:xfrm>
            <a:off x="1246910" y="5636362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F74AD4F-7DAE-4C84-95D6-4F13F6170021}"/>
              </a:ext>
            </a:extLst>
          </p:cNvPr>
          <p:cNvSpPr txBox="1"/>
          <p:nvPr/>
        </p:nvSpPr>
        <p:spPr>
          <a:xfrm>
            <a:off x="1652849" y="5528986"/>
            <a:ext cx="3171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Fracción</a:t>
            </a:r>
            <a:r>
              <a:rPr lang="en-US" sz="2400" dirty="0"/>
              <a:t> de </a:t>
            </a:r>
            <a:r>
              <a:rPr lang="en-US" sz="2400" dirty="0" err="1"/>
              <a:t>nivel</a:t>
            </a:r>
            <a:r>
              <a:rPr lang="en-US" sz="2400" dirty="0"/>
              <a:t> de </a:t>
            </a:r>
            <a:r>
              <a:rPr lang="en-US" sz="2400" dirty="0" err="1"/>
              <a:t>gris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8700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 dirty="0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20" y="1202584"/>
            <a:ext cx="7469172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Función gamma</a:t>
            </a:r>
          </a:p>
          <a:p>
            <a:pPr lvl="1"/>
            <a:r>
              <a:rPr lang="es-419" sz="3200" dirty="0">
                <a:cs typeface="Calibri"/>
              </a:rPr>
              <a:t>Para una imagen en escala de gris la transformación exponencial esta dada por la expresión:</a:t>
            </a:r>
          </a:p>
          <a:p>
            <a:pPr lvl="1"/>
            <a:r>
              <a:rPr lang="es-419" sz="3200" dirty="0">
                <a:cs typeface="Calibri"/>
              </a:rPr>
              <a:t>Donde c y </a:t>
            </a:r>
            <a:r>
              <a:rPr lang="el-GR" sz="3200" dirty="0">
                <a:cs typeface="Calibri"/>
              </a:rPr>
              <a:t>γ</a:t>
            </a:r>
            <a:r>
              <a:rPr lang="en-US" sz="3200" dirty="0">
                <a:cs typeface="Calibri"/>
              </a:rPr>
              <a:t> son </a:t>
            </a:r>
            <a:r>
              <a:rPr lang="en-US" sz="3200" dirty="0" err="1">
                <a:cs typeface="Calibri"/>
              </a:rPr>
              <a:t>constantes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positivas</a:t>
            </a:r>
            <a:endParaRPr lang="en-US" sz="3200" dirty="0">
              <a:cs typeface="Calibri"/>
            </a:endParaRPr>
          </a:p>
          <a:p>
            <a:pPr lvl="1"/>
            <a:r>
              <a:rPr lang="es-419" sz="3200" dirty="0">
                <a:cs typeface="Calibri"/>
              </a:rPr>
              <a:t>Para </a:t>
            </a:r>
            <a:r>
              <a:rPr lang="el-GR" sz="3200" dirty="0">
                <a:cs typeface="Calibri"/>
              </a:rPr>
              <a:t>γ</a:t>
            </a:r>
            <a:r>
              <a:rPr lang="en-US" sz="3200" dirty="0">
                <a:cs typeface="Calibri"/>
              </a:rPr>
              <a:t> &lt; 1, </a:t>
            </a:r>
            <a:r>
              <a:rPr lang="en-US" sz="3200" dirty="0" err="1">
                <a:cs typeface="Calibri"/>
              </a:rPr>
              <a:t>valores</a:t>
            </a:r>
            <a:r>
              <a:rPr lang="en-US" sz="3200" dirty="0">
                <a:cs typeface="Calibri"/>
              </a:rPr>
              <a:t> de </a:t>
            </a:r>
            <a:r>
              <a:rPr lang="en-US" sz="3200" dirty="0" err="1">
                <a:cs typeface="Calibri"/>
              </a:rPr>
              <a:t>pixeles</a:t>
            </a:r>
            <a:r>
              <a:rPr lang="en-US" sz="3200" dirty="0">
                <a:cs typeface="Calibri"/>
              </a:rPr>
              <a:t> </a:t>
            </a:r>
            <a:r>
              <a:rPr lang="es-419" sz="3200" dirty="0">
                <a:cs typeface="Calibri"/>
              </a:rPr>
              <a:t>oscuros</a:t>
            </a:r>
            <a:r>
              <a:rPr lang="en-US" sz="3200" dirty="0">
                <a:cs typeface="Calibri"/>
              </a:rPr>
              <a:t> se </a:t>
            </a:r>
            <a:r>
              <a:rPr lang="en-US" sz="3200" dirty="0" err="1">
                <a:cs typeface="Calibri"/>
              </a:rPr>
              <a:t>expanden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en</a:t>
            </a:r>
            <a:r>
              <a:rPr lang="en-US" sz="3200" dirty="0">
                <a:cs typeface="Calibri"/>
              </a:rPr>
              <a:t> un </a:t>
            </a:r>
            <a:r>
              <a:rPr lang="en-US" sz="3200" dirty="0" err="1">
                <a:cs typeface="Calibri"/>
              </a:rPr>
              <a:t>rango</a:t>
            </a:r>
            <a:r>
              <a:rPr lang="en-US" sz="3200" dirty="0">
                <a:cs typeface="Calibri"/>
              </a:rPr>
              <a:t> de </a:t>
            </a:r>
            <a:r>
              <a:rPr lang="en-US" sz="3200" dirty="0" err="1">
                <a:cs typeface="Calibri"/>
              </a:rPr>
              <a:t>valores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más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amplio</a:t>
            </a:r>
            <a:endParaRPr lang="en-US" sz="3200" dirty="0">
              <a:cs typeface="Calibri"/>
            </a:endParaRPr>
          </a:p>
          <a:p>
            <a:pPr lvl="1"/>
            <a:r>
              <a:rPr lang="en-US" sz="3200" dirty="0">
                <a:cs typeface="Calibri"/>
              </a:rPr>
              <a:t>El </a:t>
            </a:r>
            <a:r>
              <a:rPr lang="en-US" sz="3200" dirty="0" err="1">
                <a:cs typeface="Calibri"/>
              </a:rPr>
              <a:t>efecto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contrario</a:t>
            </a:r>
            <a:r>
              <a:rPr lang="en-US" sz="3200" dirty="0">
                <a:cs typeface="Calibri"/>
              </a:rPr>
              <a:t> se lo </a:t>
            </a:r>
            <a:r>
              <a:rPr lang="en-US" sz="3200" dirty="0" err="1">
                <a:cs typeface="Calibri"/>
              </a:rPr>
              <a:t>grada</a:t>
            </a:r>
            <a:r>
              <a:rPr lang="en-US" sz="3200" dirty="0">
                <a:cs typeface="Calibri"/>
              </a:rPr>
              <a:t> para </a:t>
            </a:r>
            <a:r>
              <a:rPr lang="el-GR" sz="3200" dirty="0">
                <a:cs typeface="Calibri"/>
              </a:rPr>
              <a:t>γ</a:t>
            </a:r>
            <a:r>
              <a:rPr lang="en-US" sz="3200" dirty="0">
                <a:cs typeface="Calibri"/>
              </a:rPr>
              <a:t> &gt; 1</a:t>
            </a:r>
            <a:endParaRPr lang="es-419" sz="3200" dirty="0">
              <a:cs typeface="Calibri"/>
            </a:endParaRPr>
          </a:p>
          <a:p>
            <a:pPr lvl="1"/>
            <a:endParaRPr lang="es-419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34EE045-26E2-43BA-8B66-3033060B8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07"/>
          <a:stretch/>
        </p:blipFill>
        <p:spPr>
          <a:xfrm>
            <a:off x="4130162" y="3080322"/>
            <a:ext cx="1610679" cy="441250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9374C31A-71A1-47E3-8C27-03CA8EBEF672}"/>
              </a:ext>
            </a:extLst>
          </p:cNvPr>
          <p:cNvGrpSpPr/>
          <p:nvPr/>
        </p:nvGrpSpPr>
        <p:grpSpPr>
          <a:xfrm>
            <a:off x="7875639" y="1855082"/>
            <a:ext cx="4110036" cy="3937701"/>
            <a:chOff x="7875639" y="1855082"/>
            <a:chExt cx="4110036" cy="3937701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19EF807-4230-4EF4-B188-78452DEBF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9492" y="1855082"/>
              <a:ext cx="4006183" cy="3937701"/>
            </a:xfrm>
            <a:prstGeom prst="rect">
              <a:avLst/>
            </a:prstGeom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053E9456-401F-43DE-BF9A-E906F818D298}"/>
                </a:ext>
              </a:extLst>
            </p:cNvPr>
            <p:cNvSpPr/>
            <p:nvPr/>
          </p:nvSpPr>
          <p:spPr>
            <a:xfrm>
              <a:off x="7875639" y="4822723"/>
              <a:ext cx="678426" cy="339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6674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 dirty="0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20" y="1202584"/>
            <a:ext cx="7469172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Función gamma</a:t>
            </a:r>
          </a:p>
          <a:p>
            <a:pPr lvl="1"/>
            <a:endParaRPr lang="es-419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5E8C1AF-4B0D-42A7-B56D-A73FBE5DB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371" y="2305050"/>
            <a:ext cx="71532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22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 dirty="0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20" y="1202584"/>
            <a:ext cx="7469172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Función gamma</a:t>
            </a:r>
          </a:p>
          <a:p>
            <a:pPr lvl="1"/>
            <a:endParaRPr lang="es-419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8AF05A5-677F-4A10-8C16-AF25A2654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508" y="2687785"/>
            <a:ext cx="3552825" cy="15525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EA8C4D3-DB65-4BE8-B6F6-6EDB5F84C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87" y="2528147"/>
            <a:ext cx="45243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00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 dirty="0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20" y="1202584"/>
            <a:ext cx="7469172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Función gamma</a:t>
            </a:r>
          </a:p>
          <a:p>
            <a:pPr lvl="1"/>
            <a:endParaRPr lang="es-419" sz="32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0F94BA3-2594-44BE-A475-88E8810F0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7" y="2138368"/>
            <a:ext cx="3238500" cy="22098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5F5B7D6-66E3-4E7E-80B9-FB9B32B81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087" y="2170703"/>
            <a:ext cx="3171825" cy="21621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5132F50-2D36-4F9F-A546-C71298545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912" y="2189753"/>
            <a:ext cx="3200400" cy="21431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5E8FDEA-0F7D-4ABA-AD53-97B7EE730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36" y="4468991"/>
            <a:ext cx="3209925" cy="21621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804D302-C4C8-4EFF-AA35-819CE3045C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862" y="4468991"/>
            <a:ext cx="3219450" cy="2162175"/>
          </a:xfrm>
          <a:prstGeom prst="rect">
            <a:avLst/>
          </a:prstGeom>
        </p:spPr>
      </p:pic>
      <p:sp>
        <p:nvSpPr>
          <p:cNvPr id="13" name="CuadroTexto 10">
            <a:extLst>
              <a:ext uri="{FF2B5EF4-FFF2-40B4-BE49-F238E27FC236}">
                <a16:creationId xmlns:a16="http://schemas.microsoft.com/office/drawing/2014/main" id="{7061F27E-67E2-4BF7-A5F1-C1D82DDCA910}"/>
              </a:ext>
            </a:extLst>
          </p:cNvPr>
          <p:cNvSpPr txBox="1"/>
          <p:nvPr/>
        </p:nvSpPr>
        <p:spPr>
          <a:xfrm>
            <a:off x="1309687" y="392435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Original</a:t>
            </a:r>
          </a:p>
        </p:txBody>
      </p:sp>
      <p:sp>
        <p:nvSpPr>
          <p:cNvPr id="14" name="CuadroTexto 11">
            <a:extLst>
              <a:ext uri="{FF2B5EF4-FFF2-40B4-BE49-F238E27FC236}">
                <a16:creationId xmlns:a16="http://schemas.microsoft.com/office/drawing/2014/main" id="{34216DF7-9520-4DDF-A48B-F2F1042EFEF9}"/>
              </a:ext>
            </a:extLst>
          </p:cNvPr>
          <p:cNvSpPr txBox="1"/>
          <p:nvPr/>
        </p:nvSpPr>
        <p:spPr>
          <a:xfrm>
            <a:off x="4510087" y="3918753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γ=1.5</a:t>
            </a:r>
          </a:p>
        </p:txBody>
      </p:sp>
      <p:sp>
        <p:nvSpPr>
          <p:cNvPr id="15" name="CuadroTexto 12">
            <a:extLst>
              <a:ext uri="{FF2B5EF4-FFF2-40B4-BE49-F238E27FC236}">
                <a16:creationId xmlns:a16="http://schemas.microsoft.com/office/drawing/2014/main" id="{F28E62A0-26C4-4749-8876-7C46E6909B5D}"/>
              </a:ext>
            </a:extLst>
          </p:cNvPr>
          <p:cNvSpPr txBox="1"/>
          <p:nvPr/>
        </p:nvSpPr>
        <p:spPr>
          <a:xfrm>
            <a:off x="7733549" y="3846937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γ=2</a:t>
            </a:r>
          </a:p>
        </p:txBody>
      </p:sp>
      <p:sp>
        <p:nvSpPr>
          <p:cNvPr id="16" name="CuadroTexto 13">
            <a:extLst>
              <a:ext uri="{FF2B5EF4-FFF2-40B4-BE49-F238E27FC236}">
                <a16:creationId xmlns:a16="http://schemas.microsoft.com/office/drawing/2014/main" id="{B924E422-C88A-4724-B6C7-97ECD42B6072}"/>
              </a:ext>
            </a:extLst>
          </p:cNvPr>
          <p:cNvSpPr txBox="1"/>
          <p:nvPr/>
        </p:nvSpPr>
        <p:spPr>
          <a:xfrm>
            <a:off x="4478286" y="6231253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γ=3</a:t>
            </a:r>
          </a:p>
        </p:txBody>
      </p:sp>
      <p:sp>
        <p:nvSpPr>
          <p:cNvPr id="17" name="CuadroTexto 14">
            <a:extLst>
              <a:ext uri="{FF2B5EF4-FFF2-40B4-BE49-F238E27FC236}">
                <a16:creationId xmlns:a16="http://schemas.microsoft.com/office/drawing/2014/main" id="{D4BD1845-AC5B-4BFC-A607-0DF8902052D2}"/>
              </a:ext>
            </a:extLst>
          </p:cNvPr>
          <p:cNvSpPr txBox="1"/>
          <p:nvPr/>
        </p:nvSpPr>
        <p:spPr>
          <a:xfrm>
            <a:off x="7681912" y="6183227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γ=5</a:t>
            </a:r>
          </a:p>
        </p:txBody>
      </p:sp>
    </p:spTree>
    <p:extLst>
      <p:ext uri="{BB962C8B-B14F-4D97-AF65-F5344CB8AC3E}">
        <p14:creationId xmlns:p14="http://schemas.microsoft.com/office/powerpoint/2010/main" val="3248432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EEB63ED-7FA4-4F83-9984-D65359C31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8" r="2164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/>
              <a:t>Representación</a:t>
            </a:r>
            <a:r>
              <a:rPr lang="en-US" sz="3600" b="1" dirty="0"/>
              <a:t> digital de una imagen</a:t>
            </a:r>
            <a:endParaRPr lang="en-US" sz="36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3ABDEC15-AA9E-44F3-95AA-77E574DE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indent="0">
              <a:buNone/>
            </a:pPr>
            <a:r>
              <a:rPr lang="en-US" sz="2800" u="sng" dirty="0">
                <a:cs typeface="Calibri"/>
              </a:rPr>
              <a:t>Pixel: </a:t>
            </a:r>
            <a:r>
              <a:rPr lang="en-US" sz="2800" dirty="0">
                <a:cs typeface="Calibri"/>
              </a:rPr>
              <a:t>Unidad </a:t>
            </a:r>
            <a:r>
              <a:rPr lang="en-US" sz="2800" dirty="0" err="1">
                <a:cs typeface="Calibri"/>
              </a:rPr>
              <a:t>básica</a:t>
            </a:r>
            <a:r>
              <a:rPr lang="en-US" sz="2800" dirty="0">
                <a:cs typeface="Calibri"/>
              </a:rPr>
              <a:t> de una imagen </a:t>
            </a:r>
            <a:r>
              <a:rPr lang="en-US" sz="2800" dirty="0" err="1">
                <a:cs typeface="Calibri"/>
              </a:rPr>
              <a:t>digitalizada</a:t>
            </a:r>
            <a:endParaRPr lang="en-US" sz="2800" dirty="0">
              <a:cs typeface="Calibri"/>
            </a:endParaRP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24929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 dirty="0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20" y="1202584"/>
            <a:ext cx="7469172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Función gamma</a:t>
            </a:r>
          </a:p>
          <a:p>
            <a:pPr lvl="1"/>
            <a:endParaRPr lang="es-419" sz="32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CA37913A-4E4A-47E4-B9E4-5125DD8E8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69" y="4676775"/>
            <a:ext cx="3209925" cy="218122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7B3D770-9A54-4D5C-A804-4E80E2D74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5" y="2304056"/>
            <a:ext cx="3209925" cy="215265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D48C813-7A86-44D4-B82D-D4CE9729A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12" y="2299247"/>
            <a:ext cx="3228975" cy="220027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4BAFA44-E3F9-452A-88F7-6E70BDD140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69" y="2342110"/>
            <a:ext cx="3276600" cy="2114550"/>
          </a:xfrm>
          <a:prstGeom prst="rect">
            <a:avLst/>
          </a:prstGeom>
        </p:spPr>
      </p:pic>
      <p:sp>
        <p:nvSpPr>
          <p:cNvPr id="22" name="CuadroTexto 10">
            <a:extLst>
              <a:ext uri="{FF2B5EF4-FFF2-40B4-BE49-F238E27FC236}">
                <a16:creationId xmlns:a16="http://schemas.microsoft.com/office/drawing/2014/main" id="{7061F27E-67E2-4BF7-A5F1-C1D82DDCA910}"/>
              </a:ext>
            </a:extLst>
          </p:cNvPr>
          <p:cNvSpPr txBox="1"/>
          <p:nvPr/>
        </p:nvSpPr>
        <p:spPr>
          <a:xfrm>
            <a:off x="3513518" y="234211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Original</a:t>
            </a:r>
          </a:p>
        </p:txBody>
      </p:sp>
      <p:sp>
        <p:nvSpPr>
          <p:cNvPr id="23" name="CuadroTexto 11">
            <a:extLst>
              <a:ext uri="{FF2B5EF4-FFF2-40B4-BE49-F238E27FC236}">
                <a16:creationId xmlns:a16="http://schemas.microsoft.com/office/drawing/2014/main" id="{34216DF7-9520-4DDF-A48B-F2F1042EFEF9}"/>
              </a:ext>
            </a:extLst>
          </p:cNvPr>
          <p:cNvSpPr txBox="1"/>
          <p:nvPr/>
        </p:nvSpPr>
        <p:spPr>
          <a:xfrm>
            <a:off x="6964429" y="233372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γ=0.8</a:t>
            </a:r>
          </a:p>
        </p:txBody>
      </p:sp>
      <p:sp>
        <p:nvSpPr>
          <p:cNvPr id="24" name="CuadroTexto 12">
            <a:extLst>
              <a:ext uri="{FF2B5EF4-FFF2-40B4-BE49-F238E27FC236}">
                <a16:creationId xmlns:a16="http://schemas.microsoft.com/office/drawing/2014/main" id="{F28E62A0-26C4-4749-8876-7C46E6909B5D}"/>
              </a:ext>
            </a:extLst>
          </p:cNvPr>
          <p:cNvSpPr txBox="1"/>
          <p:nvPr/>
        </p:nvSpPr>
        <p:spPr>
          <a:xfrm>
            <a:off x="10199507" y="2299247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γ=0.7</a:t>
            </a:r>
          </a:p>
        </p:txBody>
      </p:sp>
      <p:sp>
        <p:nvSpPr>
          <p:cNvPr id="25" name="CuadroTexto 13">
            <a:extLst>
              <a:ext uri="{FF2B5EF4-FFF2-40B4-BE49-F238E27FC236}">
                <a16:creationId xmlns:a16="http://schemas.microsoft.com/office/drawing/2014/main" id="{B924E422-C88A-4724-B6C7-97ECD42B6072}"/>
              </a:ext>
            </a:extLst>
          </p:cNvPr>
          <p:cNvSpPr txBox="1"/>
          <p:nvPr/>
        </p:nvSpPr>
        <p:spPr>
          <a:xfrm>
            <a:off x="7020386" y="4730909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>
                <a:solidFill>
                  <a:schemeClr val="bg1"/>
                </a:solidFill>
              </a:rPr>
              <a:t>Γ</a:t>
            </a:r>
            <a:r>
              <a:rPr lang="en-US" dirty="0">
                <a:solidFill>
                  <a:schemeClr val="bg1"/>
                </a:solidFill>
              </a:rPr>
              <a:t>=0.5</a:t>
            </a:r>
          </a:p>
        </p:txBody>
      </p:sp>
      <p:sp>
        <p:nvSpPr>
          <p:cNvPr id="26" name="CuadroTexto 14">
            <a:extLst>
              <a:ext uri="{FF2B5EF4-FFF2-40B4-BE49-F238E27FC236}">
                <a16:creationId xmlns:a16="http://schemas.microsoft.com/office/drawing/2014/main" id="{D4BD1845-AC5B-4BFC-A607-0DF8902052D2}"/>
              </a:ext>
            </a:extLst>
          </p:cNvPr>
          <p:cNvSpPr txBox="1"/>
          <p:nvPr/>
        </p:nvSpPr>
        <p:spPr>
          <a:xfrm>
            <a:off x="7708395" y="633934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γ=5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FBC2BB04-C01A-4018-9F3C-1BDBF4B966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992" y="4656685"/>
            <a:ext cx="3200400" cy="2171700"/>
          </a:xfrm>
          <a:prstGeom prst="rect">
            <a:avLst/>
          </a:prstGeom>
        </p:spPr>
      </p:pic>
      <p:sp>
        <p:nvSpPr>
          <p:cNvPr id="28" name="CuadroTexto 18">
            <a:extLst>
              <a:ext uri="{FF2B5EF4-FFF2-40B4-BE49-F238E27FC236}">
                <a16:creationId xmlns:a16="http://schemas.microsoft.com/office/drawing/2014/main" id="{44D59999-94F3-4A97-AF11-C84462110AF5}"/>
              </a:ext>
            </a:extLst>
          </p:cNvPr>
          <p:cNvSpPr txBox="1"/>
          <p:nvPr/>
        </p:nvSpPr>
        <p:spPr>
          <a:xfrm>
            <a:off x="10191707" y="471526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γ=0.2</a:t>
            </a:r>
          </a:p>
        </p:txBody>
      </p:sp>
    </p:spTree>
    <p:extLst>
      <p:ext uri="{BB962C8B-B14F-4D97-AF65-F5344CB8AC3E}">
        <p14:creationId xmlns:p14="http://schemas.microsoft.com/office/powerpoint/2010/main" val="1919723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61F19C7-BE2B-4A0A-A50F-87767CE73F30}"/>
              </a:ext>
            </a:extLst>
          </p:cNvPr>
          <p:cNvCxnSpPr/>
          <p:nvPr/>
        </p:nvCxnSpPr>
        <p:spPr>
          <a:xfrm>
            <a:off x="1399309" y="1690688"/>
            <a:ext cx="0" cy="411480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815C636B-5BC2-4E36-84BF-3EE1B8366495}"/>
              </a:ext>
            </a:extLst>
          </p:cNvPr>
          <p:cNvSpPr/>
          <p:nvPr/>
        </p:nvSpPr>
        <p:spPr>
          <a:xfrm>
            <a:off x="1262149" y="1553528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89AD76-4E9A-4DF4-8317-043B714A8D85}"/>
              </a:ext>
            </a:extLst>
          </p:cNvPr>
          <p:cNvSpPr txBox="1"/>
          <p:nvPr/>
        </p:nvSpPr>
        <p:spPr>
          <a:xfrm>
            <a:off x="1659774" y="1463600"/>
            <a:ext cx="4939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Representación</a:t>
            </a:r>
            <a:r>
              <a:rPr lang="en-US" sz="2400" dirty="0"/>
              <a:t> digital de una imagen 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2CCE005-064B-41BF-9F1B-83DDC3E6F65A}"/>
              </a:ext>
            </a:extLst>
          </p:cNvPr>
          <p:cNvSpPr/>
          <p:nvPr/>
        </p:nvSpPr>
        <p:spPr>
          <a:xfrm>
            <a:off x="1246910" y="2204692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A99E540-EA44-41F7-9EEE-47A017244D79}"/>
              </a:ext>
            </a:extLst>
          </p:cNvPr>
          <p:cNvSpPr txBox="1"/>
          <p:nvPr/>
        </p:nvSpPr>
        <p:spPr>
          <a:xfrm>
            <a:off x="1658390" y="2111019"/>
            <a:ext cx="4556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Procesamiento</a:t>
            </a:r>
            <a:r>
              <a:rPr lang="en-US" sz="2400" dirty="0"/>
              <a:t> </a:t>
            </a:r>
            <a:r>
              <a:rPr lang="en-US" sz="2400" dirty="0" err="1"/>
              <a:t>básico</a:t>
            </a:r>
            <a:r>
              <a:rPr lang="en-US" sz="2400" dirty="0"/>
              <a:t> de </a:t>
            </a:r>
            <a:r>
              <a:rPr lang="en-US" sz="2400" dirty="0" err="1"/>
              <a:t>imágenes</a:t>
            </a:r>
            <a:endParaRPr lang="en-US" sz="24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7AF673-E886-4052-AB5E-0B916DC3B9E2}"/>
              </a:ext>
            </a:extLst>
          </p:cNvPr>
          <p:cNvSpPr/>
          <p:nvPr/>
        </p:nvSpPr>
        <p:spPr>
          <a:xfrm>
            <a:off x="1246910" y="287909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2A162C8-50CE-4333-A8F0-206C2A97C4AD}"/>
              </a:ext>
            </a:extLst>
          </p:cNvPr>
          <p:cNvSpPr txBox="1"/>
          <p:nvPr/>
        </p:nvSpPr>
        <p:spPr>
          <a:xfrm>
            <a:off x="1690255" y="2814213"/>
            <a:ext cx="7006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negativo</a:t>
            </a:r>
            <a:r>
              <a:rPr lang="en-US" sz="2400" dirty="0"/>
              <a:t> de una imagen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083A3C4-A822-4AF9-8111-69C039CCCA37}"/>
              </a:ext>
            </a:extLst>
          </p:cNvPr>
          <p:cNvSpPr/>
          <p:nvPr/>
        </p:nvSpPr>
        <p:spPr>
          <a:xfrm>
            <a:off x="1262149" y="3594945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F0CBFF4-EF96-48A1-AEE6-9C8945BE2035}"/>
              </a:ext>
            </a:extLst>
          </p:cNvPr>
          <p:cNvSpPr txBox="1"/>
          <p:nvPr/>
        </p:nvSpPr>
        <p:spPr>
          <a:xfrm>
            <a:off x="1688868" y="3517407"/>
            <a:ext cx="6247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función</a:t>
            </a:r>
            <a:r>
              <a:rPr lang="en-US" sz="2400" dirty="0"/>
              <a:t> </a:t>
            </a:r>
            <a:r>
              <a:rPr lang="en-US" sz="2400" dirty="0" err="1"/>
              <a:t>logaritmo</a:t>
            </a:r>
            <a:endParaRPr lang="en-US" sz="24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512CDDA-E3F2-4CC1-BB03-78DEEE3ADC27}"/>
              </a:ext>
            </a:extLst>
          </p:cNvPr>
          <p:cNvSpPr/>
          <p:nvPr/>
        </p:nvSpPr>
        <p:spPr>
          <a:xfrm>
            <a:off x="1262149" y="4310799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68E9C1C-E5C8-4418-9E28-7ED7CBDB7935}"/>
              </a:ext>
            </a:extLst>
          </p:cNvPr>
          <p:cNvSpPr txBox="1"/>
          <p:nvPr/>
        </p:nvSpPr>
        <p:spPr>
          <a:xfrm>
            <a:off x="1688868" y="4863080"/>
            <a:ext cx="3907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lineal a </a:t>
            </a:r>
            <a:r>
              <a:rPr lang="en-US" sz="2400" dirty="0" err="1"/>
              <a:t>trozos</a:t>
            </a:r>
            <a:endParaRPr lang="en-US" sz="240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492F64A-0B53-41F9-97B5-F7481444B211}"/>
              </a:ext>
            </a:extLst>
          </p:cNvPr>
          <p:cNvSpPr/>
          <p:nvPr/>
        </p:nvSpPr>
        <p:spPr>
          <a:xfrm>
            <a:off x="1246910" y="4956753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80FFD8F-D30C-4238-BA1C-3E261AC13C9B}"/>
              </a:ext>
            </a:extLst>
          </p:cNvPr>
          <p:cNvSpPr txBox="1"/>
          <p:nvPr/>
        </p:nvSpPr>
        <p:spPr>
          <a:xfrm>
            <a:off x="1688868" y="4217126"/>
            <a:ext cx="692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transformación</a:t>
            </a:r>
            <a:r>
              <a:rPr lang="en-US" sz="2400" dirty="0"/>
              <a:t> gamma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D2A2554-C960-4F8E-92FA-E85D047CA0B7}"/>
              </a:ext>
            </a:extLst>
          </p:cNvPr>
          <p:cNvSpPr/>
          <p:nvPr/>
        </p:nvSpPr>
        <p:spPr>
          <a:xfrm>
            <a:off x="1246910" y="5636362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F74AD4F-7DAE-4C84-95D6-4F13F6170021}"/>
              </a:ext>
            </a:extLst>
          </p:cNvPr>
          <p:cNvSpPr txBox="1"/>
          <p:nvPr/>
        </p:nvSpPr>
        <p:spPr>
          <a:xfrm>
            <a:off x="1652849" y="5528986"/>
            <a:ext cx="3171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Fracción</a:t>
            </a:r>
            <a:r>
              <a:rPr lang="en-US" sz="2400" dirty="0"/>
              <a:t> de </a:t>
            </a:r>
            <a:r>
              <a:rPr lang="en-US" sz="2400" dirty="0" err="1"/>
              <a:t>nivel</a:t>
            </a:r>
            <a:r>
              <a:rPr lang="en-US" sz="2400" dirty="0"/>
              <a:t> de </a:t>
            </a:r>
            <a:r>
              <a:rPr lang="en-US" sz="2400" dirty="0" err="1"/>
              <a:t>gris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0826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 dirty="0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20" y="1346963"/>
            <a:ext cx="7430522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r>
              <a:rPr lang="es-419" sz="2800" dirty="0">
                <a:cs typeface="Calibri"/>
              </a:rPr>
              <a:t>Pre-procesamiento – Transformación lineal a trozos</a:t>
            </a:r>
          </a:p>
          <a:p>
            <a:pPr lvl="1"/>
            <a:r>
              <a:rPr lang="es-419" sz="2800" dirty="0"/>
              <a:t>Requieren más parámetros de entrada para ser definidas</a:t>
            </a:r>
          </a:p>
          <a:p>
            <a:pPr lvl="1"/>
            <a:r>
              <a:rPr lang="es-419" sz="2800" dirty="0"/>
              <a:t>Imágenes con bajo contraste pueden resultas por:</a:t>
            </a:r>
          </a:p>
          <a:p>
            <a:pPr lvl="2"/>
            <a:r>
              <a:rPr lang="es-419" sz="2800" dirty="0"/>
              <a:t>Pobre iluminación</a:t>
            </a:r>
          </a:p>
          <a:p>
            <a:pPr lvl="2"/>
            <a:r>
              <a:rPr lang="es-419" sz="2800" dirty="0"/>
              <a:t>Bajo rango dinámico del sensor</a:t>
            </a:r>
          </a:p>
          <a:p>
            <a:pPr lvl="2"/>
            <a:r>
              <a:rPr lang="es-419" sz="2800" dirty="0"/>
              <a:t>Incorrecta configuración de la apertura del lente</a:t>
            </a:r>
          </a:p>
          <a:p>
            <a:pPr lvl="1"/>
            <a:r>
              <a:rPr lang="es-419" sz="2800" dirty="0"/>
              <a:t>La idea del aumento de contraste es ampliar el rango dinámico de los niveles de grises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8C95F9-CA88-435C-9E8C-88E1FF8B7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841" y="1690687"/>
            <a:ext cx="3892887" cy="382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27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 dirty="0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1473133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Transformación lineal a trozos</a:t>
            </a:r>
          </a:p>
          <a:p>
            <a:pPr lvl="1"/>
            <a:endParaRPr lang="es-419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B428D5-2DAD-45E3-AD7F-81C7F4F24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830" y="2266877"/>
            <a:ext cx="5113884" cy="422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97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s-419" sz="3700" b="1"/>
              <a:t>Procesamiento básico de imágenes</a:t>
            </a:r>
            <a:endParaRPr lang="es-419" sz="370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endParaRPr lang="es-419" sz="2800" dirty="0">
              <a:cs typeface="Calibri"/>
            </a:endParaRPr>
          </a:p>
          <a:p>
            <a:pPr marL="457200" lvl="1" indent="0">
              <a:buNone/>
            </a:pPr>
            <a:r>
              <a:rPr lang="es-419" sz="2800" dirty="0">
                <a:cs typeface="Calibri"/>
              </a:rPr>
              <a:t>Pre-procesamiento – Transformación lineal a trozos</a:t>
            </a:r>
          </a:p>
          <a:p>
            <a:pPr lvl="1"/>
            <a:endParaRPr lang="es-419" sz="2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5474207-BFF4-45C5-B311-A6F859AC48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60" b="-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77723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61F19C7-BE2B-4A0A-A50F-87767CE73F30}"/>
              </a:ext>
            </a:extLst>
          </p:cNvPr>
          <p:cNvCxnSpPr/>
          <p:nvPr/>
        </p:nvCxnSpPr>
        <p:spPr>
          <a:xfrm>
            <a:off x="1399309" y="1690688"/>
            <a:ext cx="0" cy="411480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815C636B-5BC2-4E36-84BF-3EE1B8366495}"/>
              </a:ext>
            </a:extLst>
          </p:cNvPr>
          <p:cNvSpPr/>
          <p:nvPr/>
        </p:nvSpPr>
        <p:spPr>
          <a:xfrm>
            <a:off x="1262149" y="1553528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89AD76-4E9A-4DF4-8317-043B714A8D85}"/>
              </a:ext>
            </a:extLst>
          </p:cNvPr>
          <p:cNvSpPr txBox="1"/>
          <p:nvPr/>
        </p:nvSpPr>
        <p:spPr>
          <a:xfrm>
            <a:off x="1659774" y="1463600"/>
            <a:ext cx="4939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Representación</a:t>
            </a:r>
            <a:r>
              <a:rPr lang="en-US" sz="2400" dirty="0"/>
              <a:t> digital de una imagen 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2CCE005-064B-41BF-9F1B-83DDC3E6F65A}"/>
              </a:ext>
            </a:extLst>
          </p:cNvPr>
          <p:cNvSpPr/>
          <p:nvPr/>
        </p:nvSpPr>
        <p:spPr>
          <a:xfrm>
            <a:off x="1246910" y="2204692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A99E540-EA44-41F7-9EEE-47A017244D79}"/>
              </a:ext>
            </a:extLst>
          </p:cNvPr>
          <p:cNvSpPr txBox="1"/>
          <p:nvPr/>
        </p:nvSpPr>
        <p:spPr>
          <a:xfrm>
            <a:off x="1658390" y="2111019"/>
            <a:ext cx="4556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Procesamiento</a:t>
            </a:r>
            <a:r>
              <a:rPr lang="en-US" sz="2400" dirty="0"/>
              <a:t> </a:t>
            </a:r>
            <a:r>
              <a:rPr lang="en-US" sz="2400" dirty="0" err="1"/>
              <a:t>básico</a:t>
            </a:r>
            <a:r>
              <a:rPr lang="en-US" sz="2400" dirty="0"/>
              <a:t> de </a:t>
            </a:r>
            <a:r>
              <a:rPr lang="en-US" sz="2400" dirty="0" err="1"/>
              <a:t>imágenes</a:t>
            </a:r>
            <a:endParaRPr lang="en-US" sz="24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7AF673-E886-4052-AB5E-0B916DC3B9E2}"/>
              </a:ext>
            </a:extLst>
          </p:cNvPr>
          <p:cNvSpPr/>
          <p:nvPr/>
        </p:nvSpPr>
        <p:spPr>
          <a:xfrm>
            <a:off x="1246910" y="287909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2A162C8-50CE-4333-A8F0-206C2A97C4AD}"/>
              </a:ext>
            </a:extLst>
          </p:cNvPr>
          <p:cNvSpPr txBox="1"/>
          <p:nvPr/>
        </p:nvSpPr>
        <p:spPr>
          <a:xfrm>
            <a:off x="1690255" y="2814213"/>
            <a:ext cx="7006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negativo</a:t>
            </a:r>
            <a:r>
              <a:rPr lang="en-US" sz="2400" dirty="0"/>
              <a:t> de una imagen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083A3C4-A822-4AF9-8111-69C039CCCA37}"/>
              </a:ext>
            </a:extLst>
          </p:cNvPr>
          <p:cNvSpPr/>
          <p:nvPr/>
        </p:nvSpPr>
        <p:spPr>
          <a:xfrm>
            <a:off x="1262149" y="3594945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F0CBFF4-EF96-48A1-AEE6-9C8945BE2035}"/>
              </a:ext>
            </a:extLst>
          </p:cNvPr>
          <p:cNvSpPr txBox="1"/>
          <p:nvPr/>
        </p:nvSpPr>
        <p:spPr>
          <a:xfrm>
            <a:off x="1688868" y="3517407"/>
            <a:ext cx="6247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función</a:t>
            </a:r>
            <a:r>
              <a:rPr lang="en-US" sz="2400" dirty="0"/>
              <a:t> </a:t>
            </a:r>
            <a:r>
              <a:rPr lang="en-US" sz="2400" dirty="0" err="1"/>
              <a:t>logaritmo</a:t>
            </a:r>
            <a:endParaRPr lang="en-US" sz="24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512CDDA-E3F2-4CC1-BB03-78DEEE3ADC27}"/>
              </a:ext>
            </a:extLst>
          </p:cNvPr>
          <p:cNvSpPr/>
          <p:nvPr/>
        </p:nvSpPr>
        <p:spPr>
          <a:xfrm>
            <a:off x="1262149" y="4310799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68E9C1C-E5C8-4418-9E28-7ED7CBDB7935}"/>
              </a:ext>
            </a:extLst>
          </p:cNvPr>
          <p:cNvSpPr txBox="1"/>
          <p:nvPr/>
        </p:nvSpPr>
        <p:spPr>
          <a:xfrm>
            <a:off x="1688868" y="4863080"/>
            <a:ext cx="3907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lineal a </a:t>
            </a:r>
            <a:r>
              <a:rPr lang="en-US" sz="2400" dirty="0" err="1"/>
              <a:t>trozos</a:t>
            </a:r>
            <a:endParaRPr lang="en-US" sz="240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492F64A-0B53-41F9-97B5-F7481444B211}"/>
              </a:ext>
            </a:extLst>
          </p:cNvPr>
          <p:cNvSpPr/>
          <p:nvPr/>
        </p:nvSpPr>
        <p:spPr>
          <a:xfrm>
            <a:off x="1246910" y="4956753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80FFD8F-D30C-4238-BA1C-3E261AC13C9B}"/>
              </a:ext>
            </a:extLst>
          </p:cNvPr>
          <p:cNvSpPr txBox="1"/>
          <p:nvPr/>
        </p:nvSpPr>
        <p:spPr>
          <a:xfrm>
            <a:off x="1688868" y="4217126"/>
            <a:ext cx="692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transformación</a:t>
            </a:r>
            <a:r>
              <a:rPr lang="en-US" sz="2400" dirty="0"/>
              <a:t> gamma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D2A2554-C960-4F8E-92FA-E85D047CA0B7}"/>
              </a:ext>
            </a:extLst>
          </p:cNvPr>
          <p:cNvSpPr/>
          <p:nvPr/>
        </p:nvSpPr>
        <p:spPr>
          <a:xfrm>
            <a:off x="1246910" y="5636362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F74AD4F-7DAE-4C84-95D6-4F13F6170021}"/>
              </a:ext>
            </a:extLst>
          </p:cNvPr>
          <p:cNvSpPr txBox="1"/>
          <p:nvPr/>
        </p:nvSpPr>
        <p:spPr>
          <a:xfrm>
            <a:off x="1652849" y="5528986"/>
            <a:ext cx="3171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Fracción</a:t>
            </a:r>
            <a:r>
              <a:rPr lang="en-US" sz="2400" dirty="0"/>
              <a:t> de </a:t>
            </a:r>
            <a:r>
              <a:rPr lang="en-US" sz="2400" dirty="0" err="1"/>
              <a:t>nivel</a:t>
            </a:r>
            <a:r>
              <a:rPr lang="en-US" sz="2400" dirty="0"/>
              <a:t> de </a:t>
            </a:r>
            <a:r>
              <a:rPr lang="en-US" sz="2400" dirty="0" err="1"/>
              <a:t>gris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3590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 dirty="0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20" y="1346963"/>
            <a:ext cx="11376880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r>
              <a:rPr lang="es-419" sz="2800" dirty="0">
                <a:cs typeface="Calibri"/>
              </a:rPr>
              <a:t>Pre-procesamiento – Fracción de nivel de gris</a:t>
            </a:r>
          </a:p>
          <a:p>
            <a:pPr lvl="1"/>
            <a:r>
              <a:rPr lang="es-419" sz="2800" dirty="0">
                <a:cs typeface="Calibri"/>
              </a:rPr>
              <a:t>Resalta un rango de grises especifico en la imagen</a:t>
            </a:r>
          </a:p>
          <a:p>
            <a:pPr lvl="2"/>
            <a:r>
              <a:rPr lang="es-419" sz="2400" dirty="0">
                <a:cs typeface="Calibri"/>
              </a:rPr>
              <a:t>Muestra valores más altos de grises en el rango de interés </a:t>
            </a:r>
            <a:endParaRPr lang="es-419"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7E56B0-58EE-47F7-9EF5-CFC1A106A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06" y="2672526"/>
            <a:ext cx="5838825" cy="384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07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 dirty="0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20" y="1346963"/>
            <a:ext cx="11376880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r>
              <a:rPr lang="es-419" sz="2800" dirty="0">
                <a:cs typeface="Calibri"/>
              </a:rPr>
              <a:t>Pre-procesamiento – Fracción de nivel de gris</a:t>
            </a:r>
          </a:p>
          <a:p>
            <a:pPr lvl="1"/>
            <a:r>
              <a:rPr lang="es-419" sz="2800" dirty="0">
                <a:cs typeface="Calibri"/>
              </a:rPr>
              <a:t>Resalta un rango de grises especifico en la imagen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9FCD53-1E4B-4D66-A93C-603731F72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616" y="2348737"/>
            <a:ext cx="8400139" cy="395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54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 dirty="0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20" y="1346963"/>
            <a:ext cx="11376880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r>
              <a:rPr lang="es-419" sz="2800" dirty="0">
                <a:cs typeface="Calibri"/>
              </a:rPr>
              <a:t>Pre-procesamiento – Fracción de nivel de gris</a:t>
            </a:r>
          </a:p>
          <a:p>
            <a:pPr lvl="1"/>
            <a:r>
              <a:rPr lang="es-419" sz="2800" dirty="0">
                <a:cs typeface="Calibri"/>
              </a:rPr>
              <a:t>Resalta un rango de grises especifico en la imagen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03D9BB8-557B-4E72-BA43-7DEE5DAE8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692" y="2453512"/>
            <a:ext cx="8405902" cy="403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37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b="1"/>
              <a:t>Representación digital de una imagen</a:t>
            </a:r>
            <a:endParaRPr lang="es-419"/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3ABDEC15-AA9E-44F3-95AA-77E574DE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s-419" sz="3600" dirty="0"/>
              <a:t>Terminología</a:t>
            </a:r>
          </a:p>
          <a:p>
            <a:pPr marL="457200" lvl="1" indent="0">
              <a:buNone/>
            </a:pPr>
            <a:r>
              <a:rPr lang="es-419" sz="3600" u="sng" dirty="0">
                <a:cs typeface="Calibri"/>
              </a:rPr>
              <a:t>Resolución: </a:t>
            </a:r>
            <a:r>
              <a:rPr lang="es-419" sz="3600" dirty="0">
                <a:cs typeface="Calibri"/>
              </a:rPr>
              <a:t>número de pixeles de la imagen </a:t>
            </a:r>
          </a:p>
          <a:p>
            <a:pPr lvl="1"/>
            <a:r>
              <a:rPr lang="es-419" sz="3200" dirty="0"/>
              <a:t>Una alta resolución conlleva una mejor calidad de la imagen</a:t>
            </a:r>
          </a:p>
          <a:p>
            <a:pPr lvl="1"/>
            <a:r>
              <a:rPr lang="es-419" sz="3200" dirty="0"/>
              <a:t>Ancho x alto (ej. 640x480)</a:t>
            </a:r>
          </a:p>
          <a:p>
            <a:pPr lvl="1"/>
            <a:r>
              <a:rPr lang="es-419" sz="3200" dirty="0"/>
              <a:t>Puntos por pulgada (DPI, </a:t>
            </a:r>
            <a:r>
              <a:rPr lang="es-419" sz="3200" dirty="0" err="1"/>
              <a:t>dots</a:t>
            </a:r>
            <a:r>
              <a:rPr lang="es-419" sz="3200" dirty="0"/>
              <a:t> per </a:t>
            </a:r>
            <a:r>
              <a:rPr lang="es-419" sz="3200" dirty="0" err="1"/>
              <a:t>inch</a:t>
            </a:r>
            <a:r>
              <a:rPr lang="es-419" sz="3200" dirty="0"/>
              <a:t>)</a:t>
            </a:r>
          </a:p>
          <a:p>
            <a:pPr lvl="1"/>
            <a:r>
              <a:rPr lang="es-419" sz="3200" dirty="0"/>
              <a:t>Relación de aspecto: proporción entre su ancho y su altura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8A69293-CAAF-4CA7-BA35-1F90960F7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4524375"/>
            <a:ext cx="66865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42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s-419" b="1"/>
              <a:t>Representación digital de una imagen</a:t>
            </a:r>
            <a:endParaRPr lang="es-419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3ABDEC15-AA9E-44F3-95AA-77E574DE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s-419" sz="2800" u="sng" dirty="0">
                <a:cs typeface="Calibri"/>
              </a:rPr>
              <a:t>Imagen monocromática: </a:t>
            </a:r>
            <a:r>
              <a:rPr lang="es-419" sz="2800" dirty="0">
                <a:cs typeface="Calibri"/>
              </a:rPr>
              <a:t>Cada pixel es almacenado en un solo bit (0 o 1)</a:t>
            </a:r>
          </a:p>
          <a:p>
            <a:pPr lvl="1"/>
            <a:r>
              <a:rPr lang="es-419" sz="2800" dirty="0"/>
              <a:t>Una imagen monocromática de 640x480 requiere 37,5 KB de almacenamiento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CC71955-BFAC-4480-AA7E-1DE5214F5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21" r="-2" b="-2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5631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03EEBAE-7FEF-4138-B5ED-86C43E5015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94" b="2973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s-419" sz="3600" b="1"/>
              <a:t>Representación digital de una imagen</a:t>
            </a:r>
            <a:endParaRPr lang="es-419" sz="360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3ABDEC15-AA9E-44F3-95AA-77E574DE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4"/>
            <a:ext cx="4887142" cy="261451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s-419" sz="2800" u="sng" dirty="0">
                <a:cs typeface="Calibri"/>
              </a:rPr>
              <a:t>Imagen en escala de grises (</a:t>
            </a:r>
            <a:r>
              <a:rPr lang="es-419" sz="2800" u="sng" dirty="0" err="1">
                <a:cs typeface="Calibri"/>
              </a:rPr>
              <a:t>grayscale</a:t>
            </a:r>
            <a:r>
              <a:rPr lang="es-419" sz="2800" u="sng" dirty="0">
                <a:cs typeface="Calibri"/>
              </a:rPr>
              <a:t>): </a:t>
            </a:r>
            <a:r>
              <a:rPr lang="es-419" sz="2800" dirty="0">
                <a:cs typeface="Calibri"/>
              </a:rPr>
              <a:t>Cada pixel es almacenado en un byte (valores entre 0 y 255)</a:t>
            </a:r>
          </a:p>
          <a:p>
            <a:pPr lvl="1"/>
            <a:r>
              <a:rPr lang="es-419" sz="2800" dirty="0"/>
              <a:t>Una imagen en escala de grises de 640x480 requiere 300 KB de almacenamiento</a:t>
            </a:r>
          </a:p>
        </p:txBody>
      </p:sp>
    </p:spTree>
    <p:extLst>
      <p:ext uri="{BB962C8B-B14F-4D97-AF65-F5344CB8AC3E}">
        <p14:creationId xmlns:p14="http://schemas.microsoft.com/office/powerpoint/2010/main" val="1785513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s-419" b="1"/>
              <a:t>Representación digital de una imagen</a:t>
            </a:r>
            <a:endParaRPr lang="es-419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3ABDEC15-AA9E-44F3-95AA-77E574DE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457200" lvl="1" indent="0">
              <a:buNone/>
            </a:pPr>
            <a:r>
              <a:rPr lang="es-419" sz="2800" u="sng" dirty="0">
                <a:cs typeface="Calibri"/>
              </a:rPr>
              <a:t>Imagen a color: </a:t>
            </a:r>
            <a:r>
              <a:rPr lang="es-419" sz="2800" dirty="0">
                <a:cs typeface="Calibri"/>
              </a:rPr>
              <a:t>cada pixel es almacenado en tres bytes (ej. RGB – 1 byte por cada canal)</a:t>
            </a:r>
          </a:p>
          <a:p>
            <a:pPr lvl="1"/>
            <a:r>
              <a:rPr lang="es-419" sz="2800" dirty="0"/>
              <a:t>Soporta 256x256x256 combinaciones de colores (16,777,216)</a:t>
            </a:r>
          </a:p>
          <a:p>
            <a:pPr lvl="1"/>
            <a:r>
              <a:rPr lang="es-419" sz="2800" dirty="0"/>
              <a:t>Una imagen a color de 640x48 requiere 921,6 KB de almacenamiento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D567B8-F3C8-410F-A4C2-35CAEE910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60" r="20778" b="-2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1387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419" b="1"/>
              <a:t>Representación digital de una imagen</a:t>
            </a:r>
            <a:endParaRPr lang="es-419"/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3ABDEC15-AA9E-44F3-95AA-77E574DE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s-419" sz="1900"/>
              <a:t>Formatos de Imágenes Digitales</a:t>
            </a:r>
          </a:p>
          <a:p>
            <a:pPr marL="457200" lvl="1" indent="0">
              <a:buNone/>
            </a:pPr>
            <a:r>
              <a:rPr lang="es-419" sz="1900">
                <a:cs typeface="Calibri"/>
              </a:rPr>
              <a:t>Un formato gráfico define la manera en que se guarda una imagen y toda la información relacionada con la misma.</a:t>
            </a:r>
          </a:p>
          <a:p>
            <a:pPr lvl="1"/>
            <a:r>
              <a:rPr lang="es-419" sz="1900"/>
              <a:t>Bitmap: la imagen esta formada por una matriz de pixeles</a:t>
            </a:r>
          </a:p>
          <a:p>
            <a:pPr lvl="1"/>
            <a:r>
              <a:rPr lang="es-419" sz="1900"/>
              <a:t>Vectorial: las líneas que componen la imagen están definidas por vectores. La ventaja de este tipo de imagen es que pueden reducirse o ampliarse sin perdida de calidad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AEFF1B-2E33-425D-A246-F10C8CD27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9" r="2" b="2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953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1504</Words>
  <Application>Microsoft Office PowerPoint</Application>
  <PresentationFormat>Panorámica</PresentationFormat>
  <Paragraphs>283</Paragraphs>
  <Slides>48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Tema de Office</vt:lpstr>
      <vt:lpstr>Visión Artificial</vt:lpstr>
      <vt:lpstr>Agenda</vt:lpstr>
      <vt:lpstr>Agenda</vt:lpstr>
      <vt:lpstr>Representación digital de una imagen</vt:lpstr>
      <vt:lpstr>Representación digital de una imagen</vt:lpstr>
      <vt:lpstr>Representación digital de una imagen</vt:lpstr>
      <vt:lpstr>Representación digital de una imagen</vt:lpstr>
      <vt:lpstr>Representación digital de una imagen</vt:lpstr>
      <vt:lpstr>Representación digital de una imagen</vt:lpstr>
      <vt:lpstr>Representación digital de una imagen</vt:lpstr>
      <vt:lpstr>Representación digital de una imagen</vt:lpstr>
      <vt:lpstr>Representación digital de una imagen</vt:lpstr>
      <vt:lpstr>Agenda</vt:lpstr>
      <vt:lpstr>Procesamiento básico de imágenes</vt:lpstr>
      <vt:lpstr>Procesamiento básico de imágenes</vt:lpstr>
      <vt:lpstr>Procesamiento básico de imágenes</vt:lpstr>
      <vt:lpstr>Procesamiento básico de imágenes</vt:lpstr>
      <vt:lpstr>Procesamiento básico de imágenes</vt:lpstr>
      <vt:lpstr>Procesamiento básico de imágenes</vt:lpstr>
      <vt:lpstr>Procesamiento básico de imágenes</vt:lpstr>
      <vt:lpstr>Procesamiento básico de imágenes</vt:lpstr>
      <vt:lpstr>Procesamiento básico de imágenes</vt:lpstr>
      <vt:lpstr>Procesamiento básico de imágenes</vt:lpstr>
      <vt:lpstr>Procesamiento básico de imágenes</vt:lpstr>
      <vt:lpstr>Procesamiento básico de imágenes</vt:lpstr>
      <vt:lpstr>Basic image handling</vt:lpstr>
      <vt:lpstr>Agenda</vt:lpstr>
      <vt:lpstr>Procesamiento básico de imágenes</vt:lpstr>
      <vt:lpstr>Procesamiento básico de imágenes</vt:lpstr>
      <vt:lpstr>Procesamiento básico de imágenes</vt:lpstr>
      <vt:lpstr>Agenda</vt:lpstr>
      <vt:lpstr>Procesamiento básico de imágenes</vt:lpstr>
      <vt:lpstr>Procesamiento básico de imágenes</vt:lpstr>
      <vt:lpstr>Procesamiento básico de imágenes</vt:lpstr>
      <vt:lpstr>Agenda</vt:lpstr>
      <vt:lpstr>Procesamiento básico de imágenes</vt:lpstr>
      <vt:lpstr>Procesamiento básico de imágenes</vt:lpstr>
      <vt:lpstr>Procesamiento básico de imágenes</vt:lpstr>
      <vt:lpstr>Procesamiento básico de imágenes</vt:lpstr>
      <vt:lpstr>Procesamiento básico de imágenes</vt:lpstr>
      <vt:lpstr>Agenda</vt:lpstr>
      <vt:lpstr>Procesamiento básico de imágenes</vt:lpstr>
      <vt:lpstr>Procesamiento básico de imágenes</vt:lpstr>
      <vt:lpstr>Procesamiento básico de imágenes</vt:lpstr>
      <vt:lpstr>Agenda</vt:lpstr>
      <vt:lpstr>Procesamiento básico de imágenes</vt:lpstr>
      <vt:lpstr>Procesamiento básico de imágenes</vt:lpstr>
      <vt:lpstr>Procesamiento básico de imágenes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Visión Artificial</dc:title>
  <dc:creator>Coco</dc:creator>
  <cp:lastModifiedBy>Sala K 401</cp:lastModifiedBy>
  <cp:revision>11</cp:revision>
  <dcterms:created xsi:type="dcterms:W3CDTF">2018-08-13T15:19:52Z</dcterms:created>
  <dcterms:modified xsi:type="dcterms:W3CDTF">2018-08-15T23:19:20Z</dcterms:modified>
</cp:coreProperties>
</file>